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5" r:id="rId3"/>
    <p:sldId id="306" r:id="rId4"/>
    <p:sldId id="307" r:id="rId5"/>
    <p:sldId id="308" r:id="rId6"/>
    <p:sldId id="304" r:id="rId7"/>
    <p:sldId id="315" r:id="rId8"/>
    <p:sldId id="319" r:id="rId9"/>
    <p:sldId id="314" r:id="rId10"/>
    <p:sldId id="312" r:id="rId11"/>
    <p:sldId id="318" r:id="rId12"/>
    <p:sldId id="313" r:id="rId13"/>
    <p:sldId id="316" r:id="rId14"/>
    <p:sldId id="309" r:id="rId15"/>
    <p:sldId id="311" r:id="rId16"/>
    <p:sldId id="310" r:id="rId17"/>
    <p:sldId id="256" r:id="rId18"/>
    <p:sldId id="257" r:id="rId19"/>
    <p:sldId id="303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321" r:id="rId37"/>
    <p:sldId id="320" r:id="rId38"/>
    <p:sldId id="323" r:id="rId39"/>
    <p:sldId id="322" r:id="rId40"/>
    <p:sldId id="325" r:id="rId41"/>
    <p:sldId id="324" r:id="rId42"/>
    <p:sldId id="330" r:id="rId43"/>
    <p:sldId id="326" r:id="rId44"/>
    <p:sldId id="327" r:id="rId45"/>
    <p:sldId id="328" r:id="rId46"/>
    <p:sldId id="329" r:id="rId47"/>
    <p:sldId id="331" r:id="rId48"/>
    <p:sldId id="332" r:id="rId49"/>
    <p:sldId id="334" r:id="rId50"/>
    <p:sldId id="333" r:id="rId51"/>
    <p:sldId id="335" r:id="rId52"/>
    <p:sldId id="336" r:id="rId53"/>
    <p:sldId id="338" r:id="rId54"/>
    <p:sldId id="337" r:id="rId55"/>
    <p:sldId id="340" r:id="rId56"/>
    <p:sldId id="339" r:id="rId57"/>
    <p:sldId id="341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287" r:id="rId72"/>
    <p:sldId id="288" r:id="rId73"/>
    <p:sldId id="289" r:id="rId74"/>
    <p:sldId id="290" r:id="rId75"/>
    <p:sldId id="291" r:id="rId76"/>
    <p:sldId id="292" r:id="rId77"/>
    <p:sldId id="293" r:id="rId78"/>
    <p:sldId id="294" r:id="rId79"/>
    <p:sldId id="295" r:id="rId80"/>
    <p:sldId id="296" r:id="rId81"/>
    <p:sldId id="297" r:id="rId82"/>
    <p:sldId id="298" r:id="rId83"/>
    <p:sldId id="299" r:id="rId84"/>
    <p:sldId id="300" r:id="rId85"/>
    <p:sldId id="301" r:id="rId86"/>
    <p:sldId id="302" r:id="rId87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0" Type="http://schemas.openxmlformats.org/officeDocument/2006/relationships/tableStyles" Target="tableStyles.xml"/><Relationship Id="rId9" Type="http://schemas.openxmlformats.org/officeDocument/2006/relationships/slide" Target="slides/slide7.xml"/><Relationship Id="rId89" Type="http://schemas.openxmlformats.org/officeDocument/2006/relationships/viewProps" Target="viewProps.xml"/><Relationship Id="rId88" Type="http://schemas.openxmlformats.org/officeDocument/2006/relationships/presProps" Target="presProps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182191"/>
            <a:ext cx="128333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39276" y="324909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9659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137461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299764" y="323877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3" y="0"/>
                </a:lnTo>
                <a:lnTo>
                  <a:pt x="63833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236595" y="3245129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3602432" y="32514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513531" y="324512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3589732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866668" y="323877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1" y="12700"/>
                </a:lnTo>
              </a:path>
              <a:path w="50800" h="25400">
                <a:moveTo>
                  <a:pt x="12700" y="25400"/>
                </a:moveTo>
                <a:lnTo>
                  <a:pt x="50801" y="254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790467" y="324512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866668" y="3276879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1" y="127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4143604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451033" y="3269259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423969" y="3242764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4329112" y="323877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80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80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182191"/>
            <a:ext cx="4419498" cy="317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25844" y="917013"/>
            <a:ext cx="4157979" cy="15982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5300" y="3318429"/>
            <a:ext cx="1379855" cy="13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81931" y="3318429"/>
            <a:ext cx="168910" cy="13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mailto:rokan@cu.ac.bd" TargetMode="Externa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6.xml"/><Relationship Id="rId1" Type="http://schemas.openxmlformats.org/officeDocument/2006/relationships/slide" Target="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slide" Target="slide16.xml"/><Relationship Id="rId1" Type="http://schemas.openxmlformats.org/officeDocument/2006/relationships/slide" Target="slid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16.xml"/><Relationship Id="rId4" Type="http://schemas.openxmlformats.org/officeDocument/2006/relationships/slide" Target="slide64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" Target="slide20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" Target="slide20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" Target="slide20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" Target="slide20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" Target="slide20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6.xml"/><Relationship Id="rId2" Type="http://schemas.openxmlformats.org/officeDocument/2006/relationships/image" Target="../media/image29.png"/><Relationship Id="rId1" Type="http://schemas.openxmlformats.org/officeDocument/2006/relationships/slide" Target="slide20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slide" Target="slide16.xml"/><Relationship Id="rId2" Type="http://schemas.openxmlformats.org/officeDocument/2006/relationships/image" Target="../media/image29.png"/><Relationship Id="rId1" Type="http://schemas.openxmlformats.org/officeDocument/2006/relationships/slide" Target="slide20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" Target="slide20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" Target="slid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" Target="slide20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" Target="slide20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image" Target="../media/image27.png"/><Relationship Id="rId3" Type="http://schemas.openxmlformats.org/officeDocument/2006/relationships/slide" Target="slide20.xml"/><Relationship Id="rId2" Type="http://schemas.openxmlformats.org/officeDocument/2006/relationships/image" Target="../media/image1.png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" Target="slide20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" Target="slide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58.png"/><Relationship Id="rId1" Type="http://schemas.openxmlformats.org/officeDocument/2006/relationships/slide" Target="slide20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58.png"/><Relationship Id="rId1" Type="http://schemas.openxmlformats.org/officeDocument/2006/relationships/slide" Target="slide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6.xml"/><Relationship Id="rId1" Type="http://schemas.openxmlformats.org/officeDocument/2006/relationships/slide" Target="slide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6.xml"/><Relationship Id="rId1" Type="http://schemas.openxmlformats.org/officeDocument/2006/relationships/slide" Target="slide20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59.jpeg"/><Relationship Id="rId1" Type="http://schemas.openxmlformats.org/officeDocument/2006/relationships/slide" Target="slide20.xml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59.jpeg"/><Relationship Id="rId1" Type="http://schemas.openxmlformats.org/officeDocument/2006/relationships/slide" Target="slide20.xml"/></Relationships>
</file>

<file path=ppt/slides/_rels/slide6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6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" Target="slide20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16.xml"/><Relationship Id="rId4" Type="http://schemas.openxmlformats.org/officeDocument/2006/relationships/image" Target="../media/image63.png"/><Relationship Id="rId3" Type="http://schemas.openxmlformats.org/officeDocument/2006/relationships/slide" Target="slide20.xml"/><Relationship Id="rId2" Type="http://schemas.openxmlformats.org/officeDocument/2006/relationships/image" Target="../media/image62.png"/><Relationship Id="rId1" Type="http://schemas.openxmlformats.org/officeDocument/2006/relationships/slide" Target="slide64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slide" Target="slide64.xml"/><Relationship Id="rId1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6.xml"/><Relationship Id="rId1" Type="http://schemas.openxmlformats.org/officeDocument/2006/relationships/slide" Target="slide64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64.jpeg"/><Relationship Id="rId1" Type="http://schemas.openxmlformats.org/officeDocument/2006/relationships/slide" Target="slide64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65.jpeg"/><Relationship Id="rId1" Type="http://schemas.openxmlformats.org/officeDocument/2006/relationships/slide" Target="slide64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66.jpeg"/><Relationship Id="rId1" Type="http://schemas.openxmlformats.org/officeDocument/2006/relationships/slide" Target="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67.png"/><Relationship Id="rId1" Type="http://schemas.openxmlformats.org/officeDocument/2006/relationships/slide" Target="slide64.xml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68.jpeg"/><Relationship Id="rId1" Type="http://schemas.openxmlformats.org/officeDocument/2006/relationships/slide" Target="slide64.xml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69.jpeg"/><Relationship Id="rId1" Type="http://schemas.openxmlformats.org/officeDocument/2006/relationships/slide" Target="slide64.xml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0.jpeg"/><Relationship Id="rId1" Type="http://schemas.openxmlformats.org/officeDocument/2006/relationships/slide" Target="slide64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1.jpeg"/><Relationship Id="rId1" Type="http://schemas.openxmlformats.org/officeDocument/2006/relationships/slide" Target="slide64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2.jpeg"/><Relationship Id="rId1" Type="http://schemas.openxmlformats.org/officeDocument/2006/relationships/slide" Target="slide64.xml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3.jpeg"/><Relationship Id="rId1" Type="http://schemas.openxmlformats.org/officeDocument/2006/relationships/slide" Target="slide64.xm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4.jpeg"/><Relationship Id="rId1" Type="http://schemas.openxmlformats.org/officeDocument/2006/relationships/slide" Target="slide64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5.jpeg"/><Relationship Id="rId1" Type="http://schemas.openxmlformats.org/officeDocument/2006/relationships/slide" Target="slide64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6.jpeg"/><Relationship Id="rId1" Type="http://schemas.openxmlformats.org/officeDocument/2006/relationships/slide" Target="slide6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7.jpeg"/><Relationship Id="rId1" Type="http://schemas.openxmlformats.org/officeDocument/2006/relationships/slide" Target="slide64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8.png"/><Relationship Id="rId1" Type="http://schemas.openxmlformats.org/officeDocument/2006/relationships/slide" Target="slide6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16.xml"/><Relationship Id="rId1" Type="http://schemas.openxmlformats.org/officeDocument/2006/relationships/slide" Target="slide6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" Target="slide16.xml"/><Relationship Id="rId1" Type="http://schemas.openxmlformats.org/officeDocument/2006/relationships/slide" Target="slide64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slide" Target="slide16.xml"/><Relationship Id="rId2" Type="http://schemas.openxmlformats.org/officeDocument/2006/relationships/image" Target="../media/image79.jpeg"/><Relationship Id="rId1" Type="http://schemas.openxmlformats.org/officeDocument/2006/relationships/slide" Target="slide64.xml"/></Relationships>
</file>

<file path=ppt/slides/_rels/slide8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" Target="slide6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82191"/>
            <a:ext cx="4419498" cy="215265"/>
          </a:xfrm>
        </p:spPr>
        <p:txBody>
          <a:bodyPr/>
          <a:p>
            <a:r>
              <a:rPr lang="en-US" altLang="en-US">
                <a:sym typeface="+mn-ea"/>
              </a:rPr>
              <a:t>Lec-28: What is Control Flow Graph | Basic Blocks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5-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43561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9_ What is Basic Block &amp; Flow Graph in Compiler _ Partition Algorithm in Basic Block - 0-6-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5314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(1508) Lec-29_ What is Basic Block &amp; Flow Graph in Compiler _ Partition Algorithm in Basic Block - 0-7-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70802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82191"/>
            <a:ext cx="4419498" cy="430530"/>
          </a:xfrm>
        </p:spPr>
        <p:txBody>
          <a:bodyPr/>
          <a:p>
            <a:r>
              <a:rPr lang="en-US" altLang="en-US"/>
              <a:t> Lec-30: Local vs Global Optimization | Scope of Optimization 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30_ Local vs Global Optimization _ Scope of Optimization - 0-6-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97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30_ Local vs Global Optimization _ Scope of Optimization - 0-8-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2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43" y="538695"/>
            <a:ext cx="4432935" cy="82550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7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7" y="82384"/>
                </a:lnTo>
                <a:lnTo>
                  <a:pt x="4432567" y="50800"/>
                </a:lnTo>
                <a:lnTo>
                  <a:pt x="4428558" y="31075"/>
                </a:lnTo>
                <a:lnTo>
                  <a:pt x="4417644" y="14922"/>
                </a:lnTo>
                <a:lnTo>
                  <a:pt x="4401492" y="4008"/>
                </a:lnTo>
                <a:lnTo>
                  <a:pt x="4381767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743" y="583106"/>
            <a:ext cx="4483735" cy="868044"/>
            <a:chOff x="87743" y="583106"/>
            <a:chExt cx="4483735" cy="868044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8544" y="1349375"/>
              <a:ext cx="101600" cy="101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344" y="1336675"/>
              <a:ext cx="4381767" cy="1143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0311" y="589241"/>
              <a:ext cx="50800" cy="76013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743" y="583106"/>
              <a:ext cx="4432935" cy="817244"/>
            </a:xfrm>
            <a:custGeom>
              <a:avLst/>
              <a:gdLst/>
              <a:ahLst/>
              <a:cxnLst/>
              <a:rect l="l" t="t" r="r" b="b"/>
              <a:pathLst>
                <a:path w="4432935" h="817244">
                  <a:moveTo>
                    <a:pt x="4432567" y="0"/>
                  </a:moveTo>
                  <a:lnTo>
                    <a:pt x="0" y="0"/>
                  </a:lnTo>
                  <a:lnTo>
                    <a:pt x="0" y="766268"/>
                  </a:lnTo>
                  <a:lnTo>
                    <a:pt x="4008" y="785993"/>
                  </a:lnTo>
                  <a:lnTo>
                    <a:pt x="14922" y="802146"/>
                  </a:lnTo>
                  <a:lnTo>
                    <a:pt x="31075" y="813060"/>
                  </a:lnTo>
                  <a:lnTo>
                    <a:pt x="50800" y="817068"/>
                  </a:lnTo>
                  <a:lnTo>
                    <a:pt x="4381767" y="817068"/>
                  </a:lnTo>
                  <a:lnTo>
                    <a:pt x="4401492" y="813060"/>
                  </a:lnTo>
                  <a:lnTo>
                    <a:pt x="4417644" y="802146"/>
                  </a:lnTo>
                  <a:lnTo>
                    <a:pt x="4428558" y="785993"/>
                  </a:lnTo>
                  <a:lnTo>
                    <a:pt x="4432567" y="76626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0068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20311" y="627343"/>
              <a:ext cx="0" cy="741680"/>
            </a:xfrm>
            <a:custGeom>
              <a:avLst/>
              <a:gdLst/>
              <a:ahLst/>
              <a:cxnLst/>
              <a:rect l="l" t="t" r="r" b="b"/>
              <a:pathLst>
                <a:path h="741680">
                  <a:moveTo>
                    <a:pt x="0" y="74108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20311" y="6146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20311" y="6019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5892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654340" y="643201"/>
            <a:ext cx="12998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0" spc="3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O</a:t>
            </a:r>
            <a:r>
              <a:rPr b="0" cap="small" spc="3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ptimizations</a:t>
            </a:r>
            <a:endParaRPr b="0" cap="small" spc="35" dirty="0">
              <a:solidFill>
                <a:srgbClr val="FFFFFF"/>
              </a:solidFill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9107" y="904480"/>
            <a:ext cx="1109980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L</a:t>
            </a:r>
            <a:r>
              <a:rPr sz="11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ecture</a:t>
            </a:r>
            <a:r>
              <a:rPr sz="1100" spc="41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21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S</a:t>
            </a:r>
            <a:r>
              <a:rPr sz="11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ection</a:t>
            </a:r>
            <a:r>
              <a:rPr sz="1100" spc="21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6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8.5,</a:t>
            </a:r>
            <a:r>
              <a:rPr sz="1100" spc="21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9.1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1447" y="1608682"/>
            <a:ext cx="2065655" cy="8521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1100" cap="small" dirty="0">
                <a:latin typeface="Palatino Linotype" panose="02040502050505030304"/>
                <a:cs typeface="Palatino Linotype" panose="02040502050505030304"/>
              </a:rPr>
              <a:t>okan</a:t>
            </a:r>
            <a:r>
              <a:rPr sz="11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1100" cap="small" dirty="0">
                <a:latin typeface="Palatino Linotype" panose="02040502050505030304"/>
                <a:cs typeface="Palatino Linotype" panose="02040502050505030304"/>
              </a:rPr>
              <a:t>ddin</a:t>
            </a:r>
            <a:r>
              <a:rPr sz="1100" spc="1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1100" cap="small" spc="-10" dirty="0">
                <a:latin typeface="Palatino Linotype" panose="02040502050505030304"/>
                <a:cs typeface="Palatino Linotype" panose="02040502050505030304"/>
              </a:rPr>
              <a:t>aruqui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ts val="955"/>
              </a:lnSpc>
              <a:spcBef>
                <a:spcPts val="1400"/>
              </a:spcBef>
            </a:pPr>
            <a:r>
              <a:rPr sz="800" dirty="0">
                <a:latin typeface="Palatino Linotype" panose="02040502050505030304"/>
                <a:cs typeface="Palatino Linotype" panose="02040502050505030304"/>
              </a:rPr>
              <a:t>Associate</a:t>
            </a:r>
            <a:r>
              <a:rPr sz="800" spc="1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Professor</a:t>
            </a:r>
            <a:endParaRPr sz="800">
              <a:latin typeface="Palatino Linotype" panose="02040502050505030304"/>
              <a:cs typeface="Palatino Linotype" panose="02040502050505030304"/>
            </a:endParaRPr>
          </a:p>
          <a:p>
            <a:pPr marL="12700" marR="5080" algn="ctr">
              <a:lnSpc>
                <a:spcPts val="950"/>
              </a:lnSpc>
              <a:spcBef>
                <a:spcPts val="30"/>
              </a:spcBef>
            </a:pPr>
            <a:r>
              <a:rPr sz="800" dirty="0">
                <a:latin typeface="Palatino Linotype" panose="02040502050505030304"/>
                <a:cs typeface="Palatino Linotype" panose="02040502050505030304"/>
              </a:rPr>
              <a:t>Dept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8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Computer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Science</a:t>
            </a:r>
            <a:r>
              <a:rPr sz="8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Engineering</a:t>
            </a:r>
            <a:r>
              <a:rPr sz="800" spc="5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University</a:t>
            </a:r>
            <a:r>
              <a:rPr sz="8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800" spc="1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Chittaong,</a:t>
            </a:r>
            <a:r>
              <a:rPr sz="8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Bangladesh</a:t>
            </a:r>
            <a:r>
              <a:rPr sz="800" spc="500" dirty="0">
                <a:latin typeface="Palatino Linotype" panose="02040502050505030304"/>
                <a:cs typeface="Palatino Linotype" panose="02040502050505030304"/>
              </a:rPr>
              <a:t> 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Email:</a:t>
            </a:r>
            <a:r>
              <a:rPr sz="800" spc="2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i="1" spc="40" dirty="0">
                <a:latin typeface="Palatino Linotype" panose="02040502050505030304"/>
                <a:cs typeface="Palatino Linotype" panose="02040502050505030304"/>
                <a:hlinkClick r:id="rId4"/>
              </a:rPr>
              <a:t>rokan@cu.ac.bd</a:t>
            </a:r>
            <a:endParaRPr sz="8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38730" y="339658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59113" y="339262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36915" y="339262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3158299" y="3383746"/>
            <a:ext cx="203200" cy="55880"/>
            <a:chOff x="3158299" y="3383746"/>
            <a:chExt cx="203200" cy="55880"/>
          </a:xfrm>
        </p:grpSpPr>
        <p:sp>
          <p:nvSpPr>
            <p:cNvPr id="19" name="object 19"/>
            <p:cNvSpPr/>
            <p:nvPr/>
          </p:nvSpPr>
          <p:spPr>
            <a:xfrm>
              <a:off x="3221468" y="3386276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58299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457486" y="3382480"/>
            <a:ext cx="203200" cy="58419"/>
            <a:chOff x="3457486" y="3382480"/>
            <a:chExt cx="203200" cy="58419"/>
          </a:xfrm>
        </p:grpSpPr>
        <p:sp>
          <p:nvSpPr>
            <p:cNvPr id="22" name="object 22"/>
            <p:cNvSpPr/>
            <p:nvPr/>
          </p:nvSpPr>
          <p:spPr>
            <a:xfrm>
              <a:off x="3546387" y="3398976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57486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33687" y="338627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3756673" y="3382480"/>
            <a:ext cx="203200" cy="58419"/>
            <a:chOff x="3756673" y="3382480"/>
            <a:chExt cx="203200" cy="58419"/>
          </a:xfrm>
        </p:grpSpPr>
        <p:sp>
          <p:nvSpPr>
            <p:cNvPr id="26" name="object 26"/>
            <p:cNvSpPr/>
            <p:nvPr/>
          </p:nvSpPr>
          <p:spPr>
            <a:xfrm>
              <a:off x="3832873" y="3386276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56673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32873" y="3424377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4132060" y="338627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337275" y="3383746"/>
            <a:ext cx="238760" cy="57150"/>
            <a:chOff x="4337275" y="3383746"/>
            <a:chExt cx="238760" cy="57150"/>
          </a:xfrm>
        </p:grpSpPr>
        <p:sp>
          <p:nvSpPr>
            <p:cNvPr id="31" name="object 31"/>
            <p:cNvSpPr/>
            <p:nvPr/>
          </p:nvSpPr>
          <p:spPr>
            <a:xfrm>
              <a:off x="4461727" y="3416757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34663" y="339026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39806" y="3386276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3314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Phases</a:t>
            </a:r>
            <a:r>
              <a:rPr sz="600" b="1" spc="2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of</a:t>
            </a:r>
            <a:r>
              <a:rPr sz="600" b="1" spc="2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compilation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926525" y="675043"/>
            <a:ext cx="1417955" cy="194945"/>
            <a:chOff x="1926525" y="675043"/>
            <a:chExt cx="1417955" cy="194945"/>
          </a:xfrm>
        </p:grpSpPr>
        <p:sp>
          <p:nvSpPr>
            <p:cNvPr id="5" name="object 5"/>
            <p:cNvSpPr/>
            <p:nvPr/>
          </p:nvSpPr>
          <p:spPr>
            <a:xfrm>
              <a:off x="1929065" y="677583"/>
              <a:ext cx="1412875" cy="189865"/>
            </a:xfrm>
            <a:custGeom>
              <a:avLst/>
              <a:gdLst/>
              <a:ahLst/>
              <a:cxnLst/>
              <a:rect l="l" t="t" r="r" b="b"/>
              <a:pathLst>
                <a:path w="1412875" h="189865">
                  <a:moveTo>
                    <a:pt x="1361728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361728" y="189674"/>
                  </a:lnTo>
                  <a:lnTo>
                    <a:pt x="1381428" y="185697"/>
                  </a:lnTo>
                  <a:lnTo>
                    <a:pt x="1397515" y="174852"/>
                  </a:lnTo>
                  <a:lnTo>
                    <a:pt x="1408361" y="158765"/>
                  </a:lnTo>
                  <a:lnTo>
                    <a:pt x="1412339" y="139064"/>
                  </a:lnTo>
                  <a:lnTo>
                    <a:pt x="1412339" y="50609"/>
                  </a:lnTo>
                  <a:lnTo>
                    <a:pt x="1408361" y="30909"/>
                  </a:lnTo>
                  <a:lnTo>
                    <a:pt x="1397515" y="14822"/>
                  </a:lnTo>
                  <a:lnTo>
                    <a:pt x="1381428" y="3976"/>
                  </a:lnTo>
                  <a:lnTo>
                    <a:pt x="1361728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29065" y="677583"/>
              <a:ext cx="1412875" cy="189865"/>
            </a:xfrm>
            <a:custGeom>
              <a:avLst/>
              <a:gdLst/>
              <a:ahLst/>
              <a:cxnLst/>
              <a:rect l="l" t="t" r="r" b="b"/>
              <a:pathLst>
                <a:path w="1412875" h="189865">
                  <a:moveTo>
                    <a:pt x="1361728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361728" y="189674"/>
                  </a:lnTo>
                  <a:lnTo>
                    <a:pt x="1381428" y="185697"/>
                  </a:lnTo>
                  <a:lnTo>
                    <a:pt x="1397515" y="174852"/>
                  </a:lnTo>
                  <a:lnTo>
                    <a:pt x="1408361" y="158765"/>
                  </a:lnTo>
                  <a:lnTo>
                    <a:pt x="1412339" y="139064"/>
                  </a:lnTo>
                  <a:lnTo>
                    <a:pt x="1412339" y="50609"/>
                  </a:lnTo>
                  <a:lnTo>
                    <a:pt x="1408361" y="30909"/>
                  </a:lnTo>
                  <a:lnTo>
                    <a:pt x="1397515" y="14822"/>
                  </a:lnTo>
                  <a:lnTo>
                    <a:pt x="1381428" y="3976"/>
                  </a:lnTo>
                  <a:lnTo>
                    <a:pt x="1361728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954314" y="674377"/>
            <a:ext cx="136207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Scanner</a:t>
            </a:r>
            <a:r>
              <a:rPr sz="9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(Lexical</a:t>
            </a:r>
            <a:r>
              <a:rPr sz="9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analysis)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7180" rIns="0" bIns="0" rtlCol="0">
            <a:spAutoFit/>
          </a:bodyPr>
          <a:lstStyle/>
          <a:p>
            <a:pPr marL="2128520">
              <a:lnSpc>
                <a:spcPct val="100000"/>
              </a:lnSpc>
              <a:spcBef>
                <a:spcPts val="95"/>
              </a:spcBef>
            </a:pPr>
            <a:r>
              <a:rPr sz="900" b="0" dirty="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Source</a:t>
            </a:r>
            <a:r>
              <a:rPr sz="900" b="0" spc="50" dirty="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b="0" spc="-10" dirty="0">
                <a:solidFill>
                  <a:srgbClr val="000000"/>
                </a:solidFill>
                <a:latin typeface="Palatino Linotype" panose="02040502050505030304"/>
                <a:cs typeface="Palatino Linotype" panose="02040502050505030304"/>
              </a:rPr>
              <a:t>Program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17107" y="537933"/>
            <a:ext cx="2983865" cy="2276475"/>
            <a:chOff x="1417107" y="537933"/>
            <a:chExt cx="2983865" cy="2276475"/>
          </a:xfrm>
        </p:grpSpPr>
        <p:sp>
          <p:nvSpPr>
            <p:cNvPr id="10" name="object 10"/>
            <p:cNvSpPr/>
            <p:nvPr/>
          </p:nvSpPr>
          <p:spPr>
            <a:xfrm>
              <a:off x="2635234" y="540473"/>
              <a:ext cx="0" cy="128905"/>
            </a:xfrm>
            <a:custGeom>
              <a:avLst/>
              <a:gdLst/>
              <a:ahLst/>
              <a:cxnLst/>
              <a:rect l="l" t="t" r="r" b="b"/>
              <a:pathLst>
                <a:path h="128904">
                  <a:moveTo>
                    <a:pt x="0" y="12876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14990" y="654056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95454" y="1001585"/>
              <a:ext cx="1280160" cy="189865"/>
            </a:xfrm>
            <a:custGeom>
              <a:avLst/>
              <a:gdLst/>
              <a:ahLst/>
              <a:cxnLst/>
              <a:rect l="l" t="t" r="r" b="b"/>
              <a:pathLst>
                <a:path w="1280160" h="189865">
                  <a:moveTo>
                    <a:pt x="1228949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228949" y="189674"/>
                  </a:lnTo>
                  <a:lnTo>
                    <a:pt x="1248650" y="185697"/>
                  </a:lnTo>
                  <a:lnTo>
                    <a:pt x="1264737" y="174852"/>
                  </a:lnTo>
                  <a:lnTo>
                    <a:pt x="1275583" y="158765"/>
                  </a:lnTo>
                  <a:lnTo>
                    <a:pt x="1279560" y="139064"/>
                  </a:lnTo>
                  <a:lnTo>
                    <a:pt x="1279560" y="50609"/>
                  </a:lnTo>
                  <a:lnTo>
                    <a:pt x="1275583" y="30909"/>
                  </a:lnTo>
                  <a:lnTo>
                    <a:pt x="1264737" y="14822"/>
                  </a:lnTo>
                  <a:lnTo>
                    <a:pt x="1248650" y="3976"/>
                  </a:lnTo>
                  <a:lnTo>
                    <a:pt x="1228949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95454" y="1001585"/>
              <a:ext cx="1280160" cy="189865"/>
            </a:xfrm>
            <a:custGeom>
              <a:avLst/>
              <a:gdLst/>
              <a:ahLst/>
              <a:cxnLst/>
              <a:rect l="l" t="t" r="r" b="b"/>
              <a:pathLst>
                <a:path w="1280160" h="189865">
                  <a:moveTo>
                    <a:pt x="1228949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228949" y="189674"/>
                  </a:lnTo>
                  <a:lnTo>
                    <a:pt x="1248650" y="185697"/>
                  </a:lnTo>
                  <a:lnTo>
                    <a:pt x="1264737" y="174852"/>
                  </a:lnTo>
                  <a:lnTo>
                    <a:pt x="1275583" y="158765"/>
                  </a:lnTo>
                  <a:lnTo>
                    <a:pt x="1279560" y="139064"/>
                  </a:lnTo>
                  <a:lnTo>
                    <a:pt x="1279560" y="50609"/>
                  </a:lnTo>
                  <a:lnTo>
                    <a:pt x="1275583" y="30909"/>
                  </a:lnTo>
                  <a:lnTo>
                    <a:pt x="1264737" y="14822"/>
                  </a:lnTo>
                  <a:lnTo>
                    <a:pt x="1248650" y="3976"/>
                  </a:lnTo>
                  <a:lnTo>
                    <a:pt x="122894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44687" y="1330655"/>
              <a:ext cx="981710" cy="179705"/>
            </a:xfrm>
            <a:custGeom>
              <a:avLst/>
              <a:gdLst/>
              <a:ahLst/>
              <a:cxnLst/>
              <a:rect l="l" t="t" r="r" b="b"/>
              <a:pathLst>
                <a:path w="981710" h="179705">
                  <a:moveTo>
                    <a:pt x="93048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8930"/>
                  </a:lnTo>
                  <a:lnTo>
                    <a:pt x="3977" y="148630"/>
                  </a:lnTo>
                  <a:lnTo>
                    <a:pt x="14823" y="164717"/>
                  </a:lnTo>
                  <a:lnTo>
                    <a:pt x="30910" y="175563"/>
                  </a:lnTo>
                  <a:lnTo>
                    <a:pt x="50610" y="179539"/>
                  </a:lnTo>
                  <a:lnTo>
                    <a:pt x="930484" y="179539"/>
                  </a:lnTo>
                  <a:lnTo>
                    <a:pt x="950185" y="175563"/>
                  </a:lnTo>
                  <a:lnTo>
                    <a:pt x="966272" y="164717"/>
                  </a:lnTo>
                  <a:lnTo>
                    <a:pt x="977118" y="148630"/>
                  </a:lnTo>
                  <a:lnTo>
                    <a:pt x="981095" y="128930"/>
                  </a:lnTo>
                  <a:lnTo>
                    <a:pt x="981095" y="50609"/>
                  </a:lnTo>
                  <a:lnTo>
                    <a:pt x="977118" y="30909"/>
                  </a:lnTo>
                  <a:lnTo>
                    <a:pt x="966272" y="14822"/>
                  </a:lnTo>
                  <a:lnTo>
                    <a:pt x="950185" y="3976"/>
                  </a:lnTo>
                  <a:lnTo>
                    <a:pt x="930484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44687" y="1330655"/>
              <a:ext cx="981710" cy="179705"/>
            </a:xfrm>
            <a:custGeom>
              <a:avLst/>
              <a:gdLst/>
              <a:ahLst/>
              <a:cxnLst/>
              <a:rect l="l" t="t" r="r" b="b"/>
              <a:pathLst>
                <a:path w="981710" h="179705">
                  <a:moveTo>
                    <a:pt x="93048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8930"/>
                  </a:lnTo>
                  <a:lnTo>
                    <a:pt x="3977" y="148630"/>
                  </a:lnTo>
                  <a:lnTo>
                    <a:pt x="14823" y="164717"/>
                  </a:lnTo>
                  <a:lnTo>
                    <a:pt x="30910" y="175563"/>
                  </a:lnTo>
                  <a:lnTo>
                    <a:pt x="50610" y="179539"/>
                  </a:lnTo>
                  <a:lnTo>
                    <a:pt x="930484" y="179539"/>
                  </a:lnTo>
                  <a:lnTo>
                    <a:pt x="950185" y="175563"/>
                  </a:lnTo>
                  <a:lnTo>
                    <a:pt x="966272" y="164717"/>
                  </a:lnTo>
                  <a:lnTo>
                    <a:pt x="977118" y="148630"/>
                  </a:lnTo>
                  <a:lnTo>
                    <a:pt x="981095" y="128930"/>
                  </a:lnTo>
                  <a:lnTo>
                    <a:pt x="981095" y="50609"/>
                  </a:lnTo>
                  <a:lnTo>
                    <a:pt x="977118" y="30909"/>
                  </a:lnTo>
                  <a:lnTo>
                    <a:pt x="966272" y="14822"/>
                  </a:lnTo>
                  <a:lnTo>
                    <a:pt x="950185" y="3976"/>
                  </a:lnTo>
                  <a:lnTo>
                    <a:pt x="930484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50663" y="1655229"/>
              <a:ext cx="1569720" cy="178435"/>
            </a:xfrm>
            <a:custGeom>
              <a:avLst/>
              <a:gdLst/>
              <a:ahLst/>
              <a:cxnLst/>
              <a:rect l="l" t="t" r="r" b="b"/>
              <a:pathLst>
                <a:path w="1569720" h="178435">
                  <a:moveTo>
                    <a:pt x="1518532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7"/>
                  </a:lnTo>
                  <a:lnTo>
                    <a:pt x="3977" y="147487"/>
                  </a:lnTo>
                  <a:lnTo>
                    <a:pt x="14823" y="163574"/>
                  </a:lnTo>
                  <a:lnTo>
                    <a:pt x="30910" y="174420"/>
                  </a:lnTo>
                  <a:lnTo>
                    <a:pt x="50610" y="178396"/>
                  </a:lnTo>
                  <a:lnTo>
                    <a:pt x="1518532" y="178396"/>
                  </a:lnTo>
                  <a:lnTo>
                    <a:pt x="1538232" y="174420"/>
                  </a:lnTo>
                  <a:lnTo>
                    <a:pt x="1554319" y="163574"/>
                  </a:lnTo>
                  <a:lnTo>
                    <a:pt x="1565166" y="147487"/>
                  </a:lnTo>
                  <a:lnTo>
                    <a:pt x="1569143" y="127787"/>
                  </a:lnTo>
                  <a:lnTo>
                    <a:pt x="1569143" y="50609"/>
                  </a:lnTo>
                  <a:lnTo>
                    <a:pt x="1565166" y="30909"/>
                  </a:lnTo>
                  <a:lnTo>
                    <a:pt x="1554319" y="14822"/>
                  </a:lnTo>
                  <a:lnTo>
                    <a:pt x="1538232" y="3976"/>
                  </a:lnTo>
                  <a:lnTo>
                    <a:pt x="151853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50663" y="1655229"/>
              <a:ext cx="1569720" cy="178435"/>
            </a:xfrm>
            <a:custGeom>
              <a:avLst/>
              <a:gdLst/>
              <a:ahLst/>
              <a:cxnLst/>
              <a:rect l="l" t="t" r="r" b="b"/>
              <a:pathLst>
                <a:path w="1569720" h="178435">
                  <a:moveTo>
                    <a:pt x="1518532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7"/>
                  </a:lnTo>
                  <a:lnTo>
                    <a:pt x="3977" y="147487"/>
                  </a:lnTo>
                  <a:lnTo>
                    <a:pt x="14823" y="163574"/>
                  </a:lnTo>
                  <a:lnTo>
                    <a:pt x="30910" y="174420"/>
                  </a:lnTo>
                  <a:lnTo>
                    <a:pt x="50610" y="178396"/>
                  </a:lnTo>
                  <a:lnTo>
                    <a:pt x="1518532" y="178396"/>
                  </a:lnTo>
                  <a:lnTo>
                    <a:pt x="1538232" y="174420"/>
                  </a:lnTo>
                  <a:lnTo>
                    <a:pt x="1554319" y="163574"/>
                  </a:lnTo>
                  <a:lnTo>
                    <a:pt x="1565166" y="147487"/>
                  </a:lnTo>
                  <a:lnTo>
                    <a:pt x="1569143" y="127787"/>
                  </a:lnTo>
                  <a:lnTo>
                    <a:pt x="1569143" y="50609"/>
                  </a:lnTo>
                  <a:lnTo>
                    <a:pt x="1565166" y="30909"/>
                  </a:lnTo>
                  <a:lnTo>
                    <a:pt x="1554319" y="14822"/>
                  </a:lnTo>
                  <a:lnTo>
                    <a:pt x="1538232" y="3976"/>
                  </a:lnTo>
                  <a:lnTo>
                    <a:pt x="151853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74460" y="1979917"/>
              <a:ext cx="2122170" cy="177165"/>
            </a:xfrm>
            <a:custGeom>
              <a:avLst/>
              <a:gdLst/>
              <a:ahLst/>
              <a:cxnLst/>
              <a:rect l="l" t="t" r="r" b="b"/>
              <a:pathLst>
                <a:path w="2122170" h="177164">
                  <a:moveTo>
                    <a:pt x="207093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6415"/>
                  </a:lnTo>
                  <a:lnTo>
                    <a:pt x="3977" y="146116"/>
                  </a:lnTo>
                  <a:lnTo>
                    <a:pt x="14823" y="162202"/>
                  </a:lnTo>
                  <a:lnTo>
                    <a:pt x="30910" y="173048"/>
                  </a:lnTo>
                  <a:lnTo>
                    <a:pt x="50610" y="177025"/>
                  </a:lnTo>
                  <a:lnTo>
                    <a:pt x="2070934" y="177025"/>
                  </a:lnTo>
                  <a:lnTo>
                    <a:pt x="2090634" y="173048"/>
                  </a:lnTo>
                  <a:lnTo>
                    <a:pt x="2106721" y="162202"/>
                  </a:lnTo>
                  <a:lnTo>
                    <a:pt x="2117567" y="146116"/>
                  </a:lnTo>
                  <a:lnTo>
                    <a:pt x="2121543" y="126415"/>
                  </a:lnTo>
                  <a:lnTo>
                    <a:pt x="2121543" y="50609"/>
                  </a:lnTo>
                  <a:lnTo>
                    <a:pt x="2117567" y="30909"/>
                  </a:lnTo>
                  <a:lnTo>
                    <a:pt x="2106721" y="14822"/>
                  </a:lnTo>
                  <a:lnTo>
                    <a:pt x="2090634" y="3976"/>
                  </a:lnTo>
                  <a:lnTo>
                    <a:pt x="2070934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74460" y="1979917"/>
              <a:ext cx="2122170" cy="177165"/>
            </a:xfrm>
            <a:custGeom>
              <a:avLst/>
              <a:gdLst/>
              <a:ahLst/>
              <a:cxnLst/>
              <a:rect l="l" t="t" r="r" b="b"/>
              <a:pathLst>
                <a:path w="2122170" h="177164">
                  <a:moveTo>
                    <a:pt x="207093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6415"/>
                  </a:lnTo>
                  <a:lnTo>
                    <a:pt x="3977" y="146116"/>
                  </a:lnTo>
                  <a:lnTo>
                    <a:pt x="14823" y="162202"/>
                  </a:lnTo>
                  <a:lnTo>
                    <a:pt x="30910" y="173048"/>
                  </a:lnTo>
                  <a:lnTo>
                    <a:pt x="50610" y="177025"/>
                  </a:lnTo>
                  <a:lnTo>
                    <a:pt x="2070934" y="177025"/>
                  </a:lnTo>
                  <a:lnTo>
                    <a:pt x="2090634" y="173048"/>
                  </a:lnTo>
                  <a:lnTo>
                    <a:pt x="2106721" y="162202"/>
                  </a:lnTo>
                  <a:lnTo>
                    <a:pt x="2117567" y="146116"/>
                  </a:lnTo>
                  <a:lnTo>
                    <a:pt x="2121543" y="126415"/>
                  </a:lnTo>
                  <a:lnTo>
                    <a:pt x="2121543" y="50609"/>
                  </a:lnTo>
                  <a:lnTo>
                    <a:pt x="2117567" y="30909"/>
                  </a:lnTo>
                  <a:lnTo>
                    <a:pt x="2106721" y="14822"/>
                  </a:lnTo>
                  <a:lnTo>
                    <a:pt x="2090634" y="3976"/>
                  </a:lnTo>
                  <a:lnTo>
                    <a:pt x="2070934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08379" y="2303233"/>
              <a:ext cx="1254125" cy="178435"/>
            </a:xfrm>
            <a:custGeom>
              <a:avLst/>
              <a:gdLst/>
              <a:ahLst/>
              <a:cxnLst/>
              <a:rect l="l" t="t" r="r" b="b"/>
              <a:pathLst>
                <a:path w="1254125" h="178435">
                  <a:moveTo>
                    <a:pt x="1203100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2"/>
                  </a:lnTo>
                  <a:lnTo>
                    <a:pt x="3977" y="147482"/>
                  </a:lnTo>
                  <a:lnTo>
                    <a:pt x="14823" y="163569"/>
                  </a:lnTo>
                  <a:lnTo>
                    <a:pt x="30910" y="174416"/>
                  </a:lnTo>
                  <a:lnTo>
                    <a:pt x="50610" y="178393"/>
                  </a:lnTo>
                  <a:lnTo>
                    <a:pt x="1203100" y="178393"/>
                  </a:lnTo>
                  <a:lnTo>
                    <a:pt x="1222800" y="174416"/>
                  </a:lnTo>
                  <a:lnTo>
                    <a:pt x="1238887" y="163569"/>
                  </a:lnTo>
                  <a:lnTo>
                    <a:pt x="1249733" y="147482"/>
                  </a:lnTo>
                  <a:lnTo>
                    <a:pt x="1253710" y="127782"/>
                  </a:lnTo>
                  <a:lnTo>
                    <a:pt x="1253710" y="50609"/>
                  </a:lnTo>
                  <a:lnTo>
                    <a:pt x="1249733" y="30909"/>
                  </a:lnTo>
                  <a:lnTo>
                    <a:pt x="1238887" y="14822"/>
                  </a:lnTo>
                  <a:lnTo>
                    <a:pt x="1222800" y="3976"/>
                  </a:lnTo>
                  <a:lnTo>
                    <a:pt x="120310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008379" y="2303233"/>
              <a:ext cx="1254125" cy="178435"/>
            </a:xfrm>
            <a:custGeom>
              <a:avLst/>
              <a:gdLst/>
              <a:ahLst/>
              <a:cxnLst/>
              <a:rect l="l" t="t" r="r" b="b"/>
              <a:pathLst>
                <a:path w="1254125" h="178435">
                  <a:moveTo>
                    <a:pt x="1203100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2"/>
                  </a:lnTo>
                  <a:lnTo>
                    <a:pt x="3977" y="147482"/>
                  </a:lnTo>
                  <a:lnTo>
                    <a:pt x="14823" y="163569"/>
                  </a:lnTo>
                  <a:lnTo>
                    <a:pt x="30910" y="174416"/>
                  </a:lnTo>
                  <a:lnTo>
                    <a:pt x="50610" y="178393"/>
                  </a:lnTo>
                  <a:lnTo>
                    <a:pt x="1203100" y="178393"/>
                  </a:lnTo>
                  <a:lnTo>
                    <a:pt x="1222800" y="174416"/>
                  </a:lnTo>
                  <a:lnTo>
                    <a:pt x="1238887" y="163569"/>
                  </a:lnTo>
                  <a:lnTo>
                    <a:pt x="1249733" y="147482"/>
                  </a:lnTo>
                  <a:lnTo>
                    <a:pt x="1253710" y="127782"/>
                  </a:lnTo>
                  <a:lnTo>
                    <a:pt x="1253710" y="50609"/>
                  </a:lnTo>
                  <a:lnTo>
                    <a:pt x="1249733" y="30909"/>
                  </a:lnTo>
                  <a:lnTo>
                    <a:pt x="1238887" y="14822"/>
                  </a:lnTo>
                  <a:lnTo>
                    <a:pt x="1222800" y="3976"/>
                  </a:lnTo>
                  <a:lnTo>
                    <a:pt x="1203100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19647" y="2621597"/>
              <a:ext cx="2431415" cy="189865"/>
            </a:xfrm>
            <a:custGeom>
              <a:avLst/>
              <a:gdLst/>
              <a:ahLst/>
              <a:cxnLst/>
              <a:rect l="l" t="t" r="r" b="b"/>
              <a:pathLst>
                <a:path w="2431415" h="189864">
                  <a:moveTo>
                    <a:pt x="2380560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9057"/>
                  </a:lnTo>
                  <a:lnTo>
                    <a:pt x="3977" y="158757"/>
                  </a:lnTo>
                  <a:lnTo>
                    <a:pt x="14823" y="174845"/>
                  </a:lnTo>
                  <a:lnTo>
                    <a:pt x="30910" y="185691"/>
                  </a:lnTo>
                  <a:lnTo>
                    <a:pt x="50610" y="189668"/>
                  </a:lnTo>
                  <a:lnTo>
                    <a:pt x="2380560" y="189668"/>
                  </a:lnTo>
                  <a:lnTo>
                    <a:pt x="2400260" y="185691"/>
                  </a:lnTo>
                  <a:lnTo>
                    <a:pt x="2416347" y="174845"/>
                  </a:lnTo>
                  <a:lnTo>
                    <a:pt x="2427193" y="158757"/>
                  </a:lnTo>
                  <a:lnTo>
                    <a:pt x="2431169" y="139057"/>
                  </a:lnTo>
                  <a:lnTo>
                    <a:pt x="2431169" y="50610"/>
                  </a:lnTo>
                  <a:lnTo>
                    <a:pt x="2427193" y="30910"/>
                  </a:lnTo>
                  <a:lnTo>
                    <a:pt x="2416347" y="14823"/>
                  </a:lnTo>
                  <a:lnTo>
                    <a:pt x="2400260" y="3977"/>
                  </a:lnTo>
                  <a:lnTo>
                    <a:pt x="238056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19647" y="2621597"/>
              <a:ext cx="2431415" cy="189865"/>
            </a:xfrm>
            <a:custGeom>
              <a:avLst/>
              <a:gdLst/>
              <a:ahLst/>
              <a:cxnLst/>
              <a:rect l="l" t="t" r="r" b="b"/>
              <a:pathLst>
                <a:path w="2431415" h="189864">
                  <a:moveTo>
                    <a:pt x="2380560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9057"/>
                  </a:lnTo>
                  <a:lnTo>
                    <a:pt x="3977" y="158757"/>
                  </a:lnTo>
                  <a:lnTo>
                    <a:pt x="14823" y="174845"/>
                  </a:lnTo>
                  <a:lnTo>
                    <a:pt x="30910" y="185691"/>
                  </a:lnTo>
                  <a:lnTo>
                    <a:pt x="50610" y="189668"/>
                  </a:lnTo>
                  <a:lnTo>
                    <a:pt x="2380560" y="189668"/>
                  </a:lnTo>
                  <a:lnTo>
                    <a:pt x="2400260" y="185691"/>
                  </a:lnTo>
                  <a:lnTo>
                    <a:pt x="2416347" y="174845"/>
                  </a:lnTo>
                  <a:lnTo>
                    <a:pt x="2427193" y="158757"/>
                  </a:lnTo>
                  <a:lnTo>
                    <a:pt x="2431169" y="139057"/>
                  </a:lnTo>
                  <a:lnTo>
                    <a:pt x="2431169" y="50610"/>
                  </a:lnTo>
                  <a:lnTo>
                    <a:pt x="2427193" y="30910"/>
                  </a:lnTo>
                  <a:lnTo>
                    <a:pt x="2416347" y="14823"/>
                  </a:lnTo>
                  <a:lnTo>
                    <a:pt x="2400260" y="3977"/>
                  </a:lnTo>
                  <a:lnTo>
                    <a:pt x="2380560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52608" y="948105"/>
              <a:ext cx="645795" cy="297180"/>
            </a:xfrm>
            <a:custGeom>
              <a:avLst/>
              <a:gdLst/>
              <a:ahLst/>
              <a:cxnLst/>
              <a:rect l="l" t="t" r="r" b="b"/>
              <a:pathLst>
                <a:path w="645795" h="297180">
                  <a:moveTo>
                    <a:pt x="594677" y="0"/>
                  </a:moveTo>
                  <a:lnTo>
                    <a:pt x="50609" y="0"/>
                  </a:lnTo>
                  <a:lnTo>
                    <a:pt x="30914" y="3978"/>
                  </a:lnTo>
                  <a:lnTo>
                    <a:pt x="14827" y="14828"/>
                  </a:lnTo>
                  <a:lnTo>
                    <a:pt x="3978" y="30919"/>
                  </a:lnTo>
                  <a:lnTo>
                    <a:pt x="0" y="50622"/>
                  </a:lnTo>
                  <a:lnTo>
                    <a:pt x="0" y="246011"/>
                  </a:lnTo>
                  <a:lnTo>
                    <a:pt x="3978" y="265713"/>
                  </a:lnTo>
                  <a:lnTo>
                    <a:pt x="14827" y="281805"/>
                  </a:lnTo>
                  <a:lnTo>
                    <a:pt x="30914" y="292655"/>
                  </a:lnTo>
                  <a:lnTo>
                    <a:pt x="50609" y="296633"/>
                  </a:lnTo>
                  <a:lnTo>
                    <a:pt x="594677" y="296633"/>
                  </a:lnTo>
                  <a:lnTo>
                    <a:pt x="614377" y="292655"/>
                  </a:lnTo>
                  <a:lnTo>
                    <a:pt x="630464" y="281805"/>
                  </a:lnTo>
                  <a:lnTo>
                    <a:pt x="641310" y="265713"/>
                  </a:lnTo>
                  <a:lnTo>
                    <a:pt x="645287" y="246011"/>
                  </a:lnTo>
                  <a:lnTo>
                    <a:pt x="645287" y="50622"/>
                  </a:lnTo>
                  <a:lnTo>
                    <a:pt x="641310" y="30919"/>
                  </a:lnTo>
                  <a:lnTo>
                    <a:pt x="630464" y="14828"/>
                  </a:lnTo>
                  <a:lnTo>
                    <a:pt x="614377" y="3978"/>
                  </a:lnTo>
                  <a:lnTo>
                    <a:pt x="594677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52608" y="948105"/>
              <a:ext cx="645795" cy="297180"/>
            </a:xfrm>
            <a:custGeom>
              <a:avLst/>
              <a:gdLst/>
              <a:ahLst/>
              <a:cxnLst/>
              <a:rect l="l" t="t" r="r" b="b"/>
              <a:pathLst>
                <a:path w="645795" h="297180">
                  <a:moveTo>
                    <a:pt x="594677" y="0"/>
                  </a:moveTo>
                  <a:lnTo>
                    <a:pt x="50609" y="0"/>
                  </a:lnTo>
                  <a:lnTo>
                    <a:pt x="30914" y="3978"/>
                  </a:lnTo>
                  <a:lnTo>
                    <a:pt x="14827" y="14828"/>
                  </a:lnTo>
                  <a:lnTo>
                    <a:pt x="3978" y="30919"/>
                  </a:lnTo>
                  <a:lnTo>
                    <a:pt x="0" y="50622"/>
                  </a:lnTo>
                  <a:lnTo>
                    <a:pt x="0" y="246011"/>
                  </a:lnTo>
                  <a:lnTo>
                    <a:pt x="3978" y="265713"/>
                  </a:lnTo>
                  <a:lnTo>
                    <a:pt x="14827" y="281805"/>
                  </a:lnTo>
                  <a:lnTo>
                    <a:pt x="30914" y="292655"/>
                  </a:lnTo>
                  <a:lnTo>
                    <a:pt x="50609" y="296633"/>
                  </a:lnTo>
                  <a:lnTo>
                    <a:pt x="594677" y="296633"/>
                  </a:lnTo>
                  <a:lnTo>
                    <a:pt x="614377" y="292655"/>
                  </a:lnTo>
                  <a:lnTo>
                    <a:pt x="630464" y="281805"/>
                  </a:lnTo>
                  <a:lnTo>
                    <a:pt x="641310" y="265713"/>
                  </a:lnTo>
                  <a:lnTo>
                    <a:pt x="645287" y="246011"/>
                  </a:lnTo>
                  <a:lnTo>
                    <a:pt x="645287" y="50622"/>
                  </a:lnTo>
                  <a:lnTo>
                    <a:pt x="641310" y="30919"/>
                  </a:lnTo>
                  <a:lnTo>
                    <a:pt x="630464" y="14828"/>
                  </a:lnTo>
                  <a:lnTo>
                    <a:pt x="614377" y="3978"/>
                  </a:lnTo>
                  <a:lnTo>
                    <a:pt x="59467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872382" y="939769"/>
            <a:ext cx="405765" cy="301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0960" marR="5080" indent="-48895">
              <a:lnSpc>
                <a:spcPct val="101000"/>
              </a:lnSpc>
              <a:spcBef>
                <a:spcPts val="8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Symbol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Table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0380" y="2485042"/>
            <a:ext cx="52197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35" dirty="0">
                <a:latin typeface="Palatino Linotype" panose="02040502050505030304"/>
                <a:cs typeface="Palatino Linotype" panose="02040502050505030304"/>
              </a:rPr>
              <a:t>Backend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21431" y="418096"/>
            <a:ext cx="189865" cy="1614805"/>
          </a:xfrm>
          <a:custGeom>
            <a:avLst/>
            <a:gdLst/>
            <a:ahLst/>
            <a:cxnLst/>
            <a:rect l="l" t="t" r="r" b="b"/>
            <a:pathLst>
              <a:path w="189865" h="1614805">
                <a:moveTo>
                  <a:pt x="189790" y="1614335"/>
                </a:moveTo>
                <a:lnTo>
                  <a:pt x="158056" y="1592778"/>
                </a:lnTo>
                <a:lnTo>
                  <a:pt x="131790" y="1562564"/>
                </a:lnTo>
                <a:lnTo>
                  <a:pt x="111900" y="1524149"/>
                </a:lnTo>
                <a:lnTo>
                  <a:pt x="99298" y="1477991"/>
                </a:lnTo>
                <a:lnTo>
                  <a:pt x="94895" y="1424546"/>
                </a:lnTo>
                <a:lnTo>
                  <a:pt x="94895" y="994117"/>
                </a:lnTo>
                <a:lnTo>
                  <a:pt x="90492" y="940673"/>
                </a:lnTo>
                <a:lnTo>
                  <a:pt x="77890" y="894518"/>
                </a:lnTo>
                <a:lnTo>
                  <a:pt x="58000" y="856105"/>
                </a:lnTo>
                <a:lnTo>
                  <a:pt x="31733" y="825891"/>
                </a:lnTo>
                <a:lnTo>
                  <a:pt x="0" y="804329"/>
                </a:lnTo>
                <a:lnTo>
                  <a:pt x="31733" y="782772"/>
                </a:lnTo>
                <a:lnTo>
                  <a:pt x="58000" y="752558"/>
                </a:lnTo>
                <a:lnTo>
                  <a:pt x="77890" y="714143"/>
                </a:lnTo>
                <a:lnTo>
                  <a:pt x="90492" y="667985"/>
                </a:lnTo>
                <a:lnTo>
                  <a:pt x="94895" y="614540"/>
                </a:lnTo>
                <a:lnTo>
                  <a:pt x="94895" y="184111"/>
                </a:lnTo>
                <a:lnTo>
                  <a:pt x="101538" y="118514"/>
                </a:lnTo>
                <a:lnTo>
                  <a:pt x="119570" y="65014"/>
                </a:lnTo>
                <a:lnTo>
                  <a:pt x="146149" y="25034"/>
                </a:lnTo>
                <a:lnTo>
                  <a:pt x="178428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1218891" y="867244"/>
            <a:ext cx="1438910" cy="2068195"/>
            <a:chOff x="1218891" y="867244"/>
            <a:chExt cx="1438910" cy="2068195"/>
          </a:xfrm>
        </p:grpSpPr>
        <p:sp>
          <p:nvSpPr>
            <p:cNvPr id="30" name="object 30"/>
            <p:cNvSpPr/>
            <p:nvPr/>
          </p:nvSpPr>
          <p:spPr>
            <a:xfrm>
              <a:off x="1221431" y="869784"/>
              <a:ext cx="1414145" cy="2063114"/>
            </a:xfrm>
            <a:custGeom>
              <a:avLst/>
              <a:gdLst/>
              <a:ahLst/>
              <a:cxnLst/>
              <a:rect l="l" t="t" r="r" b="b"/>
              <a:pathLst>
                <a:path w="1414145" h="2063114">
                  <a:moveTo>
                    <a:pt x="189790" y="2062662"/>
                  </a:moveTo>
                  <a:lnTo>
                    <a:pt x="158056" y="2041102"/>
                  </a:lnTo>
                  <a:lnTo>
                    <a:pt x="131790" y="2010887"/>
                  </a:lnTo>
                  <a:lnTo>
                    <a:pt x="111900" y="1972474"/>
                  </a:lnTo>
                  <a:lnTo>
                    <a:pt x="99298" y="1926316"/>
                  </a:lnTo>
                  <a:lnTo>
                    <a:pt x="94895" y="1872871"/>
                  </a:lnTo>
                  <a:lnTo>
                    <a:pt x="94895" y="1892448"/>
                  </a:lnTo>
                  <a:lnTo>
                    <a:pt x="90492" y="1839003"/>
                  </a:lnTo>
                  <a:lnTo>
                    <a:pt x="77890" y="1792846"/>
                  </a:lnTo>
                  <a:lnTo>
                    <a:pt x="58000" y="1754432"/>
                  </a:lnTo>
                  <a:lnTo>
                    <a:pt x="31733" y="1724218"/>
                  </a:lnTo>
                  <a:lnTo>
                    <a:pt x="0" y="1702658"/>
                  </a:lnTo>
                  <a:lnTo>
                    <a:pt x="31733" y="1681098"/>
                  </a:lnTo>
                  <a:lnTo>
                    <a:pt x="58000" y="1650883"/>
                  </a:lnTo>
                  <a:lnTo>
                    <a:pt x="77890" y="1612469"/>
                  </a:lnTo>
                  <a:lnTo>
                    <a:pt x="90492" y="1566312"/>
                  </a:lnTo>
                  <a:lnTo>
                    <a:pt x="94895" y="1512867"/>
                  </a:lnTo>
                  <a:lnTo>
                    <a:pt x="94895" y="1532444"/>
                  </a:lnTo>
                  <a:lnTo>
                    <a:pt x="101538" y="1466847"/>
                  </a:lnTo>
                  <a:lnTo>
                    <a:pt x="119570" y="1413347"/>
                  </a:lnTo>
                  <a:lnTo>
                    <a:pt x="146149" y="1373368"/>
                  </a:lnTo>
                  <a:lnTo>
                    <a:pt x="178428" y="1348333"/>
                  </a:lnTo>
                </a:path>
                <a:path w="1414145" h="2063114">
                  <a:moveTo>
                    <a:pt x="1413803" y="0"/>
                  </a:moveTo>
                  <a:lnTo>
                    <a:pt x="1413803" y="110794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14990" y="965396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020709" y="831752"/>
            <a:ext cx="1229360" cy="328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41985">
              <a:lnSpc>
                <a:spcPct val="111000"/>
              </a:lnSpc>
              <a:spcBef>
                <a:spcPts val="100"/>
              </a:spcBef>
            </a:pP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Token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Parser</a:t>
            </a:r>
            <a:r>
              <a:rPr sz="900" spc="1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(Syntax</a:t>
            </a:r>
            <a:r>
              <a:rPr sz="900" spc="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2841" y="1135032"/>
            <a:ext cx="5568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40" dirty="0">
                <a:latin typeface="Palatino Linotype" panose="02040502050505030304"/>
                <a:cs typeface="Palatino Linotype" panose="02040502050505030304"/>
              </a:rPr>
              <a:t>Frontend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612768" y="1191247"/>
            <a:ext cx="45085" cy="124460"/>
            <a:chOff x="2612768" y="1191247"/>
            <a:chExt cx="45085" cy="124460"/>
          </a:xfrm>
        </p:grpSpPr>
        <p:sp>
          <p:nvSpPr>
            <p:cNvPr id="35" name="object 35"/>
            <p:cNvSpPr/>
            <p:nvPr/>
          </p:nvSpPr>
          <p:spPr>
            <a:xfrm>
              <a:off x="2635234" y="1193787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5">
                  <a:moveTo>
                    <a:pt x="0" y="0"/>
                  </a:moveTo>
                  <a:lnTo>
                    <a:pt x="0" y="11586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14990" y="1294466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169934" y="1158942"/>
            <a:ext cx="9309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2760">
              <a:lnSpc>
                <a:spcPct val="109000"/>
              </a:lnSpc>
              <a:spcBef>
                <a:spcPts val="10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Tree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Semantic</a:t>
            </a:r>
            <a:r>
              <a:rPr sz="9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612768" y="1510182"/>
            <a:ext cx="45085" cy="778510"/>
            <a:chOff x="2612768" y="1510182"/>
            <a:chExt cx="45085" cy="778510"/>
          </a:xfrm>
        </p:grpSpPr>
        <p:sp>
          <p:nvSpPr>
            <p:cNvPr id="39" name="object 39"/>
            <p:cNvSpPr/>
            <p:nvPr/>
          </p:nvSpPr>
          <p:spPr>
            <a:xfrm>
              <a:off x="2635234" y="1512722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50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14990" y="1619040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35234" y="1836153"/>
              <a:ext cx="0" cy="123189"/>
            </a:xfrm>
            <a:custGeom>
              <a:avLst/>
              <a:gdLst/>
              <a:ahLst/>
              <a:cxnLst/>
              <a:rect l="l" t="t" r="r" b="b"/>
              <a:pathLst>
                <a:path h="123189">
                  <a:moveTo>
                    <a:pt x="0" y="0"/>
                  </a:moveTo>
                  <a:lnTo>
                    <a:pt x="0" y="12275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614990" y="194372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35234" y="2159469"/>
              <a:ext cx="0" cy="123189"/>
            </a:xfrm>
            <a:custGeom>
              <a:avLst/>
              <a:gdLst/>
              <a:ahLst/>
              <a:cxnLst/>
              <a:rect l="l" t="t" r="r" b="b"/>
              <a:pathLst>
                <a:path h="123189">
                  <a:moveTo>
                    <a:pt x="0" y="0"/>
                  </a:moveTo>
                  <a:lnTo>
                    <a:pt x="0" y="12275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14990" y="2267045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599717" y="1479134"/>
            <a:ext cx="207137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280670" indent="786765">
              <a:lnSpc>
                <a:spcPct val="111000"/>
              </a:lnSpc>
              <a:spcBef>
                <a:spcPts val="10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Tree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Intermediate</a:t>
            </a:r>
            <a:r>
              <a:rPr sz="9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generation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208915" algn="ctr">
              <a:lnSpc>
                <a:spcPct val="100000"/>
              </a:lnSpc>
              <a:spcBef>
                <a:spcPts val="275"/>
              </a:spcBef>
            </a:pPr>
            <a:r>
              <a:rPr sz="900" spc="25" dirty="0">
                <a:latin typeface="Palatino Linotype" panose="02040502050505030304"/>
                <a:cs typeface="Palatino Linotype" panose="02040502050505030304"/>
              </a:rPr>
              <a:t>IR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Machine-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independent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optimization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208915" algn="ctr">
              <a:lnSpc>
                <a:spcPct val="100000"/>
              </a:lnSpc>
              <a:spcBef>
                <a:spcPts val="265"/>
              </a:spcBef>
            </a:pPr>
            <a:r>
              <a:rPr sz="900" spc="25" dirty="0">
                <a:latin typeface="Palatino Linotype" panose="02040502050505030304"/>
                <a:cs typeface="Palatino Linotype" panose="02040502050505030304"/>
              </a:rPr>
              <a:t>IR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generation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612768" y="2481618"/>
            <a:ext cx="45085" cy="125095"/>
            <a:chOff x="2612768" y="2481618"/>
            <a:chExt cx="45085" cy="125095"/>
          </a:xfrm>
        </p:grpSpPr>
        <p:sp>
          <p:nvSpPr>
            <p:cNvPr id="47" name="object 47"/>
            <p:cNvSpPr/>
            <p:nvPr/>
          </p:nvSpPr>
          <p:spPr>
            <a:xfrm>
              <a:off x="2635234" y="2484158"/>
              <a:ext cx="0" cy="116839"/>
            </a:xfrm>
            <a:custGeom>
              <a:avLst/>
              <a:gdLst/>
              <a:ahLst/>
              <a:cxnLst/>
              <a:rect l="l" t="t" r="r" b="b"/>
              <a:pathLst>
                <a:path h="116839">
                  <a:moveTo>
                    <a:pt x="0" y="0"/>
                  </a:moveTo>
                  <a:lnTo>
                    <a:pt x="0" y="116436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14990" y="2585411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2663024" y="2453457"/>
            <a:ext cx="66294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1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Code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612768" y="2811256"/>
            <a:ext cx="45085" cy="217170"/>
            <a:chOff x="2612768" y="2811256"/>
            <a:chExt cx="45085" cy="217170"/>
          </a:xfrm>
        </p:grpSpPr>
        <p:sp>
          <p:nvSpPr>
            <p:cNvPr id="51" name="object 51"/>
            <p:cNvSpPr/>
            <p:nvPr/>
          </p:nvSpPr>
          <p:spPr>
            <a:xfrm>
              <a:off x="2635234" y="2813796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80">
                  <a:moveTo>
                    <a:pt x="0" y="0"/>
                  </a:moveTo>
                  <a:lnTo>
                    <a:pt x="0" y="208164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614990" y="300677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444904" y="2544448"/>
            <a:ext cx="2380615" cy="4470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Machine-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specific</a:t>
            </a:r>
            <a:r>
              <a:rPr sz="9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improvement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(optional)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1230630">
              <a:lnSpc>
                <a:spcPct val="100000"/>
              </a:lnSpc>
              <a:spcBef>
                <a:spcPts val="580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1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Code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38966" y="869784"/>
            <a:ext cx="899794" cy="782955"/>
          </a:xfrm>
          <a:custGeom>
            <a:avLst/>
            <a:gdLst/>
            <a:ahLst/>
            <a:cxnLst/>
            <a:rect l="l" t="t" r="r" b="b"/>
            <a:pathLst>
              <a:path w="899795" h="782955">
                <a:moveTo>
                  <a:pt x="438579" y="226631"/>
                </a:moveTo>
                <a:lnTo>
                  <a:pt x="898465" y="226631"/>
                </a:lnTo>
              </a:path>
              <a:path w="899795" h="782955">
                <a:moveTo>
                  <a:pt x="228773" y="0"/>
                </a:moveTo>
                <a:lnTo>
                  <a:pt x="898757" y="150799"/>
                </a:lnTo>
              </a:path>
              <a:path w="899795" h="782955">
                <a:moveTo>
                  <a:pt x="206263" y="458343"/>
                </a:moveTo>
                <a:lnTo>
                  <a:pt x="898757" y="302475"/>
                </a:lnTo>
              </a:path>
              <a:path w="899795" h="782955">
                <a:moveTo>
                  <a:pt x="0" y="782916"/>
                </a:moveTo>
                <a:lnTo>
                  <a:pt x="899582" y="377939"/>
                </a:lnTo>
              </a:path>
            </a:pathLst>
          </a:custGeom>
          <a:ln w="506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(1508) Lec-30_ Local vs Global Optimization _ Scope of Optimization - 0-6-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02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3314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Phases</a:t>
            </a:r>
            <a:r>
              <a:rPr sz="600" b="1" spc="2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of</a:t>
            </a:r>
            <a:r>
              <a:rPr sz="600" b="1" spc="24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compilation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35" dirty="0"/>
              <a:t>Optimizations</a:t>
            </a:r>
            <a:endParaRPr spc="35" dirty="0"/>
          </a:p>
        </p:txBody>
      </p:sp>
      <p:sp>
        <p:nvSpPr>
          <p:cNvPr id="5" name="object 5"/>
          <p:cNvSpPr txBox="1"/>
          <p:nvPr/>
        </p:nvSpPr>
        <p:spPr>
          <a:xfrm>
            <a:off x="432142" y="1445842"/>
            <a:ext cx="2781300" cy="44577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05410">
              <a:lnSpc>
                <a:spcPct val="100000"/>
              </a:lnSpc>
              <a:spcBef>
                <a:spcPts val="435"/>
              </a:spcBef>
            </a:pPr>
            <a:r>
              <a:rPr sz="11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1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optimizations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–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within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basic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block,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100" b="1" spc="2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optimizations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–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between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basic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blocks.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5-20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5378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6946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Outline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1390281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1358479"/>
            <a:ext cx="13671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5EFF3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30" baseline="3000" dirty="0">
                <a:solidFill>
                  <a:srgbClr val="E5EFF3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Local</a:t>
            </a:r>
            <a:r>
              <a:rPr sz="1100" spc="6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Optimization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79" y="2012238"/>
            <a:ext cx="155257" cy="15525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4675" y="1980424"/>
            <a:ext cx="14395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9FBFC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592" baseline="3000" dirty="0">
                <a:solidFill>
                  <a:srgbClr val="F9FBF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Global</a:t>
            </a:r>
            <a:r>
              <a:rPr sz="1100" spc="5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Optimization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DAG</a:t>
            </a:r>
            <a:r>
              <a:rPr spc="275" dirty="0"/>
              <a:t> </a:t>
            </a:r>
            <a:r>
              <a:rPr dirty="0"/>
              <a:t>for</a:t>
            </a:r>
            <a:r>
              <a:rPr spc="275" dirty="0"/>
              <a:t> </a:t>
            </a:r>
            <a:r>
              <a:rPr dirty="0"/>
              <a:t>basic</a:t>
            </a:r>
            <a:r>
              <a:rPr spc="280" dirty="0"/>
              <a:t> </a:t>
            </a:r>
            <a:r>
              <a:rPr spc="-10" dirty="0"/>
              <a:t>blocks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3023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7430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90458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406612"/>
            <a:ext cx="65201" cy="6520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809750" indent="-277495">
              <a:lnSpc>
                <a:spcPct val="148000"/>
              </a:lnSpc>
              <a:spcBef>
                <a:spcPts val="100"/>
              </a:spcBef>
            </a:pPr>
            <a:r>
              <a:rPr spc="-30" dirty="0"/>
              <a:t>Three-</a:t>
            </a:r>
            <a:r>
              <a:rPr spc="-10" dirty="0"/>
              <a:t>address</a:t>
            </a:r>
            <a:r>
              <a:rPr spc="20" dirty="0"/>
              <a:t> </a:t>
            </a:r>
            <a:r>
              <a:rPr spc="-10" dirty="0"/>
              <a:t>code</a:t>
            </a:r>
            <a:r>
              <a:rPr spc="2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dirty="0"/>
              <a:t>DAG</a:t>
            </a:r>
            <a:r>
              <a:rPr spc="25" dirty="0"/>
              <a:t> </a:t>
            </a:r>
            <a:r>
              <a:rPr spc="-10" dirty="0"/>
              <a:t>structure: </a:t>
            </a:r>
            <a:r>
              <a:rPr dirty="0"/>
              <a:t>One</a:t>
            </a:r>
            <a:r>
              <a:rPr spc="-10" dirty="0"/>
              <a:t> </a:t>
            </a:r>
            <a:r>
              <a:rPr dirty="0"/>
              <a:t>leaf</a:t>
            </a:r>
            <a:r>
              <a:rPr spc="-10" dirty="0"/>
              <a:t> </a:t>
            </a:r>
            <a:r>
              <a:rPr dirty="0"/>
              <a:t>per</a:t>
            </a:r>
            <a:r>
              <a:rPr spc="-10" dirty="0"/>
              <a:t> </a:t>
            </a:r>
            <a:r>
              <a:rPr dirty="0"/>
              <a:t>initial</a:t>
            </a:r>
            <a:r>
              <a:rPr spc="-10" dirty="0"/>
              <a:t> value.</a:t>
            </a:r>
            <a:endParaRPr spc="-10" dirty="0"/>
          </a:p>
          <a:p>
            <a:pPr marL="289560" marR="5080">
              <a:lnSpc>
                <a:spcPct val="103000"/>
              </a:lnSpc>
              <a:spcBef>
                <a:spcPts val="570"/>
              </a:spcBef>
            </a:pPr>
            <a:r>
              <a:rPr dirty="0">
                <a:solidFill>
                  <a:srgbClr val="D8D8D8"/>
                </a:solidFill>
              </a:rPr>
              <a:t>One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node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per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statement,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with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an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35" dirty="0">
                <a:solidFill>
                  <a:srgbClr val="D8D8D8"/>
                </a:solidFill>
              </a:rPr>
              <a:t>edge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to</a:t>
            </a:r>
            <a:r>
              <a:rPr spc="2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node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5" dirty="0">
                <a:solidFill>
                  <a:srgbClr val="D8D8D8"/>
                </a:solidFill>
              </a:rPr>
              <a:t>representing </a:t>
            </a:r>
            <a:r>
              <a:rPr dirty="0">
                <a:solidFill>
                  <a:srgbClr val="D8D8D8"/>
                </a:solidFill>
              </a:rPr>
              <a:t>the</a:t>
            </a:r>
            <a:r>
              <a:rPr spc="35" dirty="0">
                <a:solidFill>
                  <a:srgbClr val="D8D8D8"/>
                </a:solidFill>
              </a:rPr>
              <a:t> </a:t>
            </a:r>
            <a:r>
              <a:rPr spc="-25" dirty="0">
                <a:solidFill>
                  <a:srgbClr val="D8D8D8"/>
                </a:solidFill>
              </a:rPr>
              <a:t>operand</a:t>
            </a:r>
            <a:r>
              <a:rPr spc="40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value(s).</a:t>
            </a:r>
            <a:endParaRPr spc="-10" dirty="0">
              <a:solidFill>
                <a:srgbClr val="D8D8D8"/>
              </a:solidFill>
            </a:endParaRPr>
          </a:p>
          <a:p>
            <a:pPr marL="289560" marR="95250">
              <a:lnSpc>
                <a:spcPct val="103000"/>
              </a:lnSpc>
              <a:spcBef>
                <a:spcPts val="565"/>
              </a:spcBef>
            </a:pPr>
            <a:r>
              <a:rPr dirty="0">
                <a:solidFill>
                  <a:srgbClr val="D8D8D8"/>
                </a:solidFill>
              </a:rPr>
              <a:t>Inner</a:t>
            </a:r>
            <a:r>
              <a:rPr spc="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node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is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labelled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by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operator,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and</a:t>
            </a:r>
            <a:r>
              <a:rPr spc="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list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of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variables,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40" dirty="0">
                <a:solidFill>
                  <a:srgbClr val="D8D8D8"/>
                </a:solidFill>
              </a:rPr>
              <a:t>which </a:t>
            </a:r>
            <a:r>
              <a:rPr spc="-25" dirty="0">
                <a:solidFill>
                  <a:srgbClr val="D8D8D8"/>
                </a:solidFill>
              </a:rPr>
              <a:t>computes</a:t>
            </a:r>
            <a:r>
              <a:rPr spc="3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the</a:t>
            </a:r>
            <a:r>
              <a:rPr spc="3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value.</a:t>
            </a:r>
            <a:endParaRPr spc="-10" dirty="0">
              <a:solidFill>
                <a:srgbClr val="D8D8D8"/>
              </a:solidFill>
            </a:endParaRPr>
          </a:p>
          <a:p>
            <a:pPr marL="289560">
              <a:lnSpc>
                <a:spcPct val="100000"/>
              </a:lnSpc>
              <a:spcBef>
                <a:spcPts val="605"/>
              </a:spcBef>
            </a:pPr>
            <a:r>
              <a:rPr dirty="0">
                <a:solidFill>
                  <a:srgbClr val="D8D8D8"/>
                </a:solidFill>
              </a:rPr>
              <a:t>Output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5" dirty="0">
                <a:solidFill>
                  <a:srgbClr val="D8D8D8"/>
                </a:solidFill>
              </a:rPr>
              <a:t>nodes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are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those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labelled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with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live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exit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variables.</a:t>
            </a:r>
            <a:endParaRPr spc="-10" dirty="0">
              <a:solidFill>
                <a:srgbClr val="D8D8D8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DAG</a:t>
            </a:r>
            <a:r>
              <a:rPr spc="275" dirty="0"/>
              <a:t> </a:t>
            </a:r>
            <a:r>
              <a:rPr dirty="0"/>
              <a:t>for</a:t>
            </a:r>
            <a:r>
              <a:rPr spc="275" dirty="0"/>
              <a:t> </a:t>
            </a:r>
            <a:r>
              <a:rPr dirty="0"/>
              <a:t>basic</a:t>
            </a:r>
            <a:r>
              <a:rPr spc="280" dirty="0"/>
              <a:t> </a:t>
            </a:r>
            <a:r>
              <a:rPr spc="-10" dirty="0"/>
              <a:t>blocks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3023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7430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90458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406612"/>
            <a:ext cx="65201" cy="6520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809750" indent="-277495">
              <a:lnSpc>
                <a:spcPct val="148000"/>
              </a:lnSpc>
              <a:spcBef>
                <a:spcPts val="100"/>
              </a:spcBef>
            </a:pPr>
            <a:r>
              <a:rPr spc="-30" dirty="0"/>
              <a:t>Three-</a:t>
            </a:r>
            <a:r>
              <a:rPr spc="-10" dirty="0"/>
              <a:t>address</a:t>
            </a:r>
            <a:r>
              <a:rPr spc="20" dirty="0"/>
              <a:t> </a:t>
            </a:r>
            <a:r>
              <a:rPr spc="-10" dirty="0"/>
              <a:t>code</a:t>
            </a:r>
            <a:r>
              <a:rPr spc="2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dirty="0"/>
              <a:t>DAG</a:t>
            </a:r>
            <a:r>
              <a:rPr spc="25" dirty="0"/>
              <a:t> </a:t>
            </a:r>
            <a:r>
              <a:rPr spc="-10" dirty="0"/>
              <a:t>structure: </a:t>
            </a:r>
            <a:r>
              <a:rPr dirty="0"/>
              <a:t>One</a:t>
            </a:r>
            <a:r>
              <a:rPr spc="-10" dirty="0"/>
              <a:t> </a:t>
            </a:r>
            <a:r>
              <a:rPr dirty="0"/>
              <a:t>leaf</a:t>
            </a:r>
            <a:r>
              <a:rPr spc="-10" dirty="0"/>
              <a:t> </a:t>
            </a:r>
            <a:r>
              <a:rPr dirty="0"/>
              <a:t>per</a:t>
            </a:r>
            <a:r>
              <a:rPr spc="-10" dirty="0"/>
              <a:t> </a:t>
            </a:r>
            <a:r>
              <a:rPr dirty="0"/>
              <a:t>initial</a:t>
            </a:r>
            <a:r>
              <a:rPr spc="-10" dirty="0"/>
              <a:t> value.</a:t>
            </a:r>
            <a:endParaRPr spc="-10" dirty="0"/>
          </a:p>
          <a:p>
            <a:pPr marL="289560" marR="5080">
              <a:lnSpc>
                <a:spcPct val="103000"/>
              </a:lnSpc>
              <a:spcBef>
                <a:spcPts val="570"/>
              </a:spcBef>
            </a:pPr>
            <a:r>
              <a:rPr dirty="0"/>
              <a:t>One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dirty="0"/>
              <a:t>per</a:t>
            </a:r>
            <a:r>
              <a:rPr spc="15" dirty="0"/>
              <a:t> </a:t>
            </a:r>
            <a:r>
              <a:rPr dirty="0"/>
              <a:t>statement,</a:t>
            </a:r>
            <a:r>
              <a:rPr spc="15" dirty="0"/>
              <a:t> </a:t>
            </a:r>
            <a:r>
              <a:rPr spc="-10" dirty="0"/>
              <a:t>with</a:t>
            </a:r>
            <a:r>
              <a:rPr spc="15" dirty="0"/>
              <a:t> </a:t>
            </a:r>
            <a:r>
              <a:rPr dirty="0"/>
              <a:t>an</a:t>
            </a:r>
            <a:r>
              <a:rPr spc="15" dirty="0"/>
              <a:t> </a:t>
            </a:r>
            <a:r>
              <a:rPr spc="-35" dirty="0"/>
              <a:t>edge</a:t>
            </a:r>
            <a:r>
              <a:rPr spc="15" dirty="0"/>
              <a:t> </a:t>
            </a:r>
            <a:r>
              <a:rPr dirty="0"/>
              <a:t>to</a:t>
            </a:r>
            <a:r>
              <a:rPr spc="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spc="-25" dirty="0"/>
              <a:t>representing </a:t>
            </a:r>
            <a:r>
              <a:rPr dirty="0"/>
              <a:t>the</a:t>
            </a:r>
            <a:r>
              <a:rPr spc="35" dirty="0"/>
              <a:t> </a:t>
            </a:r>
            <a:r>
              <a:rPr spc="-25" dirty="0"/>
              <a:t>operand</a:t>
            </a:r>
            <a:r>
              <a:rPr spc="40" dirty="0"/>
              <a:t> </a:t>
            </a:r>
            <a:r>
              <a:rPr spc="-10" dirty="0"/>
              <a:t>value(s).</a:t>
            </a:r>
            <a:endParaRPr spc="-10" dirty="0"/>
          </a:p>
          <a:p>
            <a:pPr marL="289560" marR="95250">
              <a:lnSpc>
                <a:spcPct val="103000"/>
              </a:lnSpc>
              <a:spcBef>
                <a:spcPts val="565"/>
              </a:spcBef>
            </a:pPr>
            <a:r>
              <a:rPr dirty="0">
                <a:solidFill>
                  <a:srgbClr val="D8D8D8"/>
                </a:solidFill>
              </a:rPr>
              <a:t>Inner</a:t>
            </a:r>
            <a:r>
              <a:rPr spc="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node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is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labelled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by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operator,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and</a:t>
            </a:r>
            <a:r>
              <a:rPr spc="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list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of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variables,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40" dirty="0">
                <a:solidFill>
                  <a:srgbClr val="D8D8D8"/>
                </a:solidFill>
              </a:rPr>
              <a:t>which </a:t>
            </a:r>
            <a:r>
              <a:rPr spc="-25" dirty="0">
                <a:solidFill>
                  <a:srgbClr val="D8D8D8"/>
                </a:solidFill>
              </a:rPr>
              <a:t>computes</a:t>
            </a:r>
            <a:r>
              <a:rPr spc="3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the</a:t>
            </a:r>
            <a:r>
              <a:rPr spc="3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value.</a:t>
            </a:r>
            <a:endParaRPr spc="-10" dirty="0">
              <a:solidFill>
                <a:srgbClr val="D8D8D8"/>
              </a:solidFill>
            </a:endParaRPr>
          </a:p>
          <a:p>
            <a:pPr marL="289560">
              <a:lnSpc>
                <a:spcPct val="100000"/>
              </a:lnSpc>
              <a:spcBef>
                <a:spcPts val="605"/>
              </a:spcBef>
            </a:pPr>
            <a:r>
              <a:rPr dirty="0">
                <a:solidFill>
                  <a:srgbClr val="D8D8D8"/>
                </a:solidFill>
              </a:rPr>
              <a:t>Output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5" dirty="0">
                <a:solidFill>
                  <a:srgbClr val="D8D8D8"/>
                </a:solidFill>
              </a:rPr>
              <a:t>nodes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are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those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labelled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with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live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exit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variables.</a:t>
            </a:r>
            <a:endParaRPr spc="-10" dirty="0">
              <a:solidFill>
                <a:srgbClr val="D8D8D8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DAG</a:t>
            </a:r>
            <a:r>
              <a:rPr spc="275" dirty="0"/>
              <a:t> </a:t>
            </a:r>
            <a:r>
              <a:rPr dirty="0"/>
              <a:t>for</a:t>
            </a:r>
            <a:r>
              <a:rPr spc="275" dirty="0"/>
              <a:t> </a:t>
            </a:r>
            <a:r>
              <a:rPr dirty="0"/>
              <a:t>basic</a:t>
            </a:r>
            <a:r>
              <a:rPr spc="280" dirty="0"/>
              <a:t> </a:t>
            </a:r>
            <a:r>
              <a:rPr spc="-10" dirty="0"/>
              <a:t>blocks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3023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7430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90458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406612"/>
            <a:ext cx="65201" cy="6520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809750" indent="-277495">
              <a:lnSpc>
                <a:spcPct val="148000"/>
              </a:lnSpc>
              <a:spcBef>
                <a:spcPts val="100"/>
              </a:spcBef>
            </a:pPr>
            <a:r>
              <a:rPr spc="-30" dirty="0"/>
              <a:t>Three-</a:t>
            </a:r>
            <a:r>
              <a:rPr spc="-10" dirty="0"/>
              <a:t>address</a:t>
            </a:r>
            <a:r>
              <a:rPr spc="20" dirty="0"/>
              <a:t> </a:t>
            </a:r>
            <a:r>
              <a:rPr spc="-10" dirty="0"/>
              <a:t>code</a:t>
            </a:r>
            <a:r>
              <a:rPr spc="2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dirty="0"/>
              <a:t>DAG</a:t>
            </a:r>
            <a:r>
              <a:rPr spc="25" dirty="0"/>
              <a:t> </a:t>
            </a:r>
            <a:r>
              <a:rPr spc="-10" dirty="0"/>
              <a:t>structure: </a:t>
            </a:r>
            <a:r>
              <a:rPr dirty="0"/>
              <a:t>One</a:t>
            </a:r>
            <a:r>
              <a:rPr spc="-10" dirty="0"/>
              <a:t> </a:t>
            </a:r>
            <a:r>
              <a:rPr dirty="0"/>
              <a:t>leaf</a:t>
            </a:r>
            <a:r>
              <a:rPr spc="-10" dirty="0"/>
              <a:t> </a:t>
            </a:r>
            <a:r>
              <a:rPr dirty="0"/>
              <a:t>per</a:t>
            </a:r>
            <a:r>
              <a:rPr spc="-10" dirty="0"/>
              <a:t> </a:t>
            </a:r>
            <a:r>
              <a:rPr dirty="0"/>
              <a:t>initial</a:t>
            </a:r>
            <a:r>
              <a:rPr spc="-10" dirty="0"/>
              <a:t> value.</a:t>
            </a:r>
            <a:endParaRPr spc="-10" dirty="0"/>
          </a:p>
          <a:p>
            <a:pPr marL="289560" marR="5080">
              <a:lnSpc>
                <a:spcPct val="103000"/>
              </a:lnSpc>
              <a:spcBef>
                <a:spcPts val="570"/>
              </a:spcBef>
            </a:pPr>
            <a:r>
              <a:rPr dirty="0"/>
              <a:t>One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dirty="0"/>
              <a:t>per</a:t>
            </a:r>
            <a:r>
              <a:rPr spc="15" dirty="0"/>
              <a:t> </a:t>
            </a:r>
            <a:r>
              <a:rPr dirty="0"/>
              <a:t>statement,</a:t>
            </a:r>
            <a:r>
              <a:rPr spc="15" dirty="0"/>
              <a:t> </a:t>
            </a:r>
            <a:r>
              <a:rPr spc="-10" dirty="0"/>
              <a:t>with</a:t>
            </a:r>
            <a:r>
              <a:rPr spc="15" dirty="0"/>
              <a:t> </a:t>
            </a:r>
            <a:r>
              <a:rPr dirty="0"/>
              <a:t>an</a:t>
            </a:r>
            <a:r>
              <a:rPr spc="15" dirty="0"/>
              <a:t> </a:t>
            </a:r>
            <a:r>
              <a:rPr spc="-35" dirty="0"/>
              <a:t>edge</a:t>
            </a:r>
            <a:r>
              <a:rPr spc="15" dirty="0"/>
              <a:t> </a:t>
            </a:r>
            <a:r>
              <a:rPr dirty="0"/>
              <a:t>to</a:t>
            </a:r>
            <a:r>
              <a:rPr spc="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spc="-25" dirty="0"/>
              <a:t>representing </a:t>
            </a:r>
            <a:r>
              <a:rPr dirty="0"/>
              <a:t>the</a:t>
            </a:r>
            <a:r>
              <a:rPr spc="35" dirty="0"/>
              <a:t> </a:t>
            </a:r>
            <a:r>
              <a:rPr spc="-25" dirty="0"/>
              <a:t>operand</a:t>
            </a:r>
            <a:r>
              <a:rPr spc="40" dirty="0"/>
              <a:t> </a:t>
            </a:r>
            <a:r>
              <a:rPr spc="-10" dirty="0"/>
              <a:t>value(s).</a:t>
            </a:r>
            <a:endParaRPr spc="-10" dirty="0"/>
          </a:p>
          <a:p>
            <a:pPr marL="289560" marR="95250">
              <a:lnSpc>
                <a:spcPct val="103000"/>
              </a:lnSpc>
              <a:spcBef>
                <a:spcPts val="565"/>
              </a:spcBef>
            </a:pPr>
            <a:r>
              <a:rPr dirty="0"/>
              <a:t>Inner</a:t>
            </a:r>
            <a:r>
              <a:rPr spc="5" dirty="0"/>
              <a:t> </a:t>
            </a:r>
            <a:r>
              <a:rPr spc="-20" dirty="0"/>
              <a:t>node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-20" dirty="0"/>
              <a:t>labelled</a:t>
            </a:r>
            <a:r>
              <a:rPr spc="10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dirty="0"/>
              <a:t>operator,</a:t>
            </a:r>
            <a:r>
              <a:rPr spc="10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dirty="0"/>
              <a:t>list</a:t>
            </a:r>
            <a:r>
              <a:rPr spc="1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20" dirty="0"/>
              <a:t>variables,</a:t>
            </a:r>
            <a:r>
              <a:rPr spc="10" dirty="0"/>
              <a:t> </a:t>
            </a:r>
            <a:r>
              <a:rPr spc="-40" dirty="0"/>
              <a:t>which </a:t>
            </a:r>
            <a:r>
              <a:rPr spc="-25" dirty="0"/>
              <a:t>computes</a:t>
            </a:r>
            <a:r>
              <a:rPr spc="35" dirty="0"/>
              <a:t> </a:t>
            </a:r>
            <a:r>
              <a:rPr dirty="0"/>
              <a:t>the</a:t>
            </a:r>
            <a:r>
              <a:rPr spc="35" dirty="0"/>
              <a:t> </a:t>
            </a:r>
            <a:r>
              <a:rPr spc="-10" dirty="0"/>
              <a:t>value.</a:t>
            </a:r>
            <a:endParaRPr spc="-10" dirty="0"/>
          </a:p>
          <a:p>
            <a:pPr marL="289560">
              <a:lnSpc>
                <a:spcPct val="100000"/>
              </a:lnSpc>
              <a:spcBef>
                <a:spcPts val="605"/>
              </a:spcBef>
            </a:pPr>
            <a:r>
              <a:rPr dirty="0">
                <a:solidFill>
                  <a:srgbClr val="D8D8D8"/>
                </a:solidFill>
              </a:rPr>
              <a:t>Output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5" dirty="0">
                <a:solidFill>
                  <a:srgbClr val="D8D8D8"/>
                </a:solidFill>
              </a:rPr>
              <a:t>nodes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are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those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labelled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with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20" dirty="0">
                <a:solidFill>
                  <a:srgbClr val="D8D8D8"/>
                </a:solidFill>
              </a:rPr>
              <a:t>live</a:t>
            </a:r>
            <a:r>
              <a:rPr spc="10" dirty="0">
                <a:solidFill>
                  <a:srgbClr val="D8D8D8"/>
                </a:solidFill>
              </a:rPr>
              <a:t> </a:t>
            </a:r>
            <a:r>
              <a:rPr dirty="0">
                <a:solidFill>
                  <a:srgbClr val="D8D8D8"/>
                </a:solidFill>
              </a:rPr>
              <a:t>exit</a:t>
            </a:r>
            <a:r>
              <a:rPr spc="15" dirty="0">
                <a:solidFill>
                  <a:srgbClr val="D8D8D8"/>
                </a:solidFill>
              </a:rPr>
              <a:t> </a:t>
            </a:r>
            <a:r>
              <a:rPr spc="-10" dirty="0">
                <a:solidFill>
                  <a:srgbClr val="D8D8D8"/>
                </a:solidFill>
              </a:rPr>
              <a:t>variables.</a:t>
            </a:r>
            <a:endParaRPr spc="-10" dirty="0">
              <a:solidFill>
                <a:srgbClr val="D8D8D8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DAG</a:t>
            </a:r>
            <a:r>
              <a:rPr spc="275" dirty="0"/>
              <a:t> </a:t>
            </a:r>
            <a:r>
              <a:rPr dirty="0"/>
              <a:t>for</a:t>
            </a:r>
            <a:r>
              <a:rPr spc="275" dirty="0"/>
              <a:t> </a:t>
            </a:r>
            <a:r>
              <a:rPr dirty="0"/>
              <a:t>basic</a:t>
            </a:r>
            <a:r>
              <a:rPr spc="280" dirty="0"/>
              <a:t> </a:t>
            </a:r>
            <a:r>
              <a:rPr spc="-10" dirty="0"/>
              <a:t>blocks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3023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574304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90458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406612"/>
            <a:ext cx="65201" cy="6520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1809750" indent="-277495">
              <a:lnSpc>
                <a:spcPct val="148000"/>
              </a:lnSpc>
              <a:spcBef>
                <a:spcPts val="100"/>
              </a:spcBef>
            </a:pPr>
            <a:r>
              <a:rPr spc="-30" dirty="0"/>
              <a:t>Three-</a:t>
            </a:r>
            <a:r>
              <a:rPr spc="-10" dirty="0"/>
              <a:t>address</a:t>
            </a:r>
            <a:r>
              <a:rPr spc="20" dirty="0"/>
              <a:t> </a:t>
            </a:r>
            <a:r>
              <a:rPr spc="-10" dirty="0"/>
              <a:t>code</a:t>
            </a:r>
            <a:r>
              <a:rPr spc="25" dirty="0"/>
              <a:t> </a:t>
            </a:r>
            <a:r>
              <a:rPr dirty="0"/>
              <a:t>to</a:t>
            </a:r>
            <a:r>
              <a:rPr spc="25" dirty="0"/>
              <a:t> </a:t>
            </a:r>
            <a:r>
              <a:rPr dirty="0"/>
              <a:t>DAG</a:t>
            </a:r>
            <a:r>
              <a:rPr spc="25" dirty="0"/>
              <a:t> </a:t>
            </a:r>
            <a:r>
              <a:rPr spc="-10" dirty="0"/>
              <a:t>structure: </a:t>
            </a:r>
            <a:r>
              <a:rPr dirty="0"/>
              <a:t>One</a:t>
            </a:r>
            <a:r>
              <a:rPr spc="-10" dirty="0"/>
              <a:t> </a:t>
            </a:r>
            <a:r>
              <a:rPr dirty="0"/>
              <a:t>leaf</a:t>
            </a:r>
            <a:r>
              <a:rPr spc="-10" dirty="0"/>
              <a:t> </a:t>
            </a:r>
            <a:r>
              <a:rPr dirty="0"/>
              <a:t>per</a:t>
            </a:r>
            <a:r>
              <a:rPr spc="-10" dirty="0"/>
              <a:t> </a:t>
            </a:r>
            <a:r>
              <a:rPr dirty="0"/>
              <a:t>initial</a:t>
            </a:r>
            <a:r>
              <a:rPr spc="-10" dirty="0"/>
              <a:t> value.</a:t>
            </a:r>
            <a:endParaRPr spc="-10" dirty="0"/>
          </a:p>
          <a:p>
            <a:pPr marL="289560" marR="5080">
              <a:lnSpc>
                <a:spcPct val="103000"/>
              </a:lnSpc>
              <a:spcBef>
                <a:spcPts val="570"/>
              </a:spcBef>
            </a:pPr>
            <a:r>
              <a:rPr dirty="0"/>
              <a:t>One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dirty="0"/>
              <a:t>per</a:t>
            </a:r>
            <a:r>
              <a:rPr spc="15" dirty="0"/>
              <a:t> </a:t>
            </a:r>
            <a:r>
              <a:rPr dirty="0"/>
              <a:t>statement,</a:t>
            </a:r>
            <a:r>
              <a:rPr spc="15" dirty="0"/>
              <a:t> </a:t>
            </a:r>
            <a:r>
              <a:rPr spc="-10" dirty="0"/>
              <a:t>with</a:t>
            </a:r>
            <a:r>
              <a:rPr spc="15" dirty="0"/>
              <a:t> </a:t>
            </a:r>
            <a:r>
              <a:rPr dirty="0"/>
              <a:t>an</a:t>
            </a:r>
            <a:r>
              <a:rPr spc="15" dirty="0"/>
              <a:t> </a:t>
            </a:r>
            <a:r>
              <a:rPr spc="-35" dirty="0"/>
              <a:t>edge</a:t>
            </a:r>
            <a:r>
              <a:rPr spc="15" dirty="0"/>
              <a:t> </a:t>
            </a:r>
            <a:r>
              <a:rPr dirty="0"/>
              <a:t>to</a:t>
            </a:r>
            <a:r>
              <a:rPr spc="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20" dirty="0"/>
              <a:t>node</a:t>
            </a:r>
            <a:r>
              <a:rPr spc="15" dirty="0"/>
              <a:t> </a:t>
            </a:r>
            <a:r>
              <a:rPr spc="-25" dirty="0"/>
              <a:t>representing </a:t>
            </a:r>
            <a:r>
              <a:rPr dirty="0"/>
              <a:t>the</a:t>
            </a:r>
            <a:r>
              <a:rPr spc="35" dirty="0"/>
              <a:t> </a:t>
            </a:r>
            <a:r>
              <a:rPr spc="-25" dirty="0"/>
              <a:t>operand</a:t>
            </a:r>
            <a:r>
              <a:rPr spc="40" dirty="0"/>
              <a:t> </a:t>
            </a:r>
            <a:r>
              <a:rPr spc="-10" dirty="0"/>
              <a:t>value(s).</a:t>
            </a:r>
            <a:endParaRPr spc="-10" dirty="0"/>
          </a:p>
          <a:p>
            <a:pPr marL="289560" marR="95250">
              <a:lnSpc>
                <a:spcPct val="103000"/>
              </a:lnSpc>
              <a:spcBef>
                <a:spcPts val="565"/>
              </a:spcBef>
            </a:pPr>
            <a:r>
              <a:rPr dirty="0"/>
              <a:t>Inner</a:t>
            </a:r>
            <a:r>
              <a:rPr spc="5" dirty="0"/>
              <a:t> </a:t>
            </a:r>
            <a:r>
              <a:rPr spc="-20" dirty="0"/>
              <a:t>node</a:t>
            </a:r>
            <a:r>
              <a:rPr spc="10" dirty="0"/>
              <a:t> </a:t>
            </a:r>
            <a:r>
              <a:rPr dirty="0"/>
              <a:t>is</a:t>
            </a:r>
            <a:r>
              <a:rPr spc="10" dirty="0"/>
              <a:t> </a:t>
            </a:r>
            <a:r>
              <a:rPr spc="-20" dirty="0"/>
              <a:t>labelled</a:t>
            </a:r>
            <a:r>
              <a:rPr spc="10" dirty="0"/>
              <a:t> </a:t>
            </a:r>
            <a:r>
              <a:rPr dirty="0"/>
              <a:t>by</a:t>
            </a:r>
            <a:r>
              <a:rPr spc="10" dirty="0"/>
              <a:t> </a:t>
            </a:r>
            <a:r>
              <a:rPr dirty="0"/>
              <a:t>operator,</a:t>
            </a:r>
            <a:r>
              <a:rPr spc="10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dirty="0"/>
              <a:t>list</a:t>
            </a:r>
            <a:r>
              <a:rPr spc="10" dirty="0"/>
              <a:t> </a:t>
            </a:r>
            <a:r>
              <a:rPr dirty="0"/>
              <a:t>of</a:t>
            </a:r>
            <a:r>
              <a:rPr spc="10" dirty="0"/>
              <a:t> </a:t>
            </a:r>
            <a:r>
              <a:rPr spc="-20" dirty="0"/>
              <a:t>variables,</a:t>
            </a:r>
            <a:r>
              <a:rPr spc="10" dirty="0"/>
              <a:t> </a:t>
            </a:r>
            <a:r>
              <a:rPr spc="-40" dirty="0"/>
              <a:t>which </a:t>
            </a:r>
            <a:r>
              <a:rPr spc="-25" dirty="0"/>
              <a:t>computes</a:t>
            </a:r>
            <a:r>
              <a:rPr spc="35" dirty="0"/>
              <a:t> </a:t>
            </a:r>
            <a:r>
              <a:rPr dirty="0"/>
              <a:t>the</a:t>
            </a:r>
            <a:r>
              <a:rPr spc="35" dirty="0"/>
              <a:t> </a:t>
            </a:r>
            <a:r>
              <a:rPr spc="-10" dirty="0"/>
              <a:t>value.</a:t>
            </a:r>
            <a:endParaRPr spc="-10" dirty="0"/>
          </a:p>
          <a:p>
            <a:pPr marL="289560">
              <a:lnSpc>
                <a:spcPct val="100000"/>
              </a:lnSpc>
              <a:spcBef>
                <a:spcPts val="605"/>
              </a:spcBef>
            </a:pPr>
            <a:r>
              <a:rPr dirty="0"/>
              <a:t>Output</a:t>
            </a:r>
            <a:r>
              <a:rPr spc="10" dirty="0"/>
              <a:t> </a:t>
            </a:r>
            <a:r>
              <a:rPr spc="-25" dirty="0"/>
              <a:t>nodes</a:t>
            </a:r>
            <a:r>
              <a:rPr spc="15" dirty="0"/>
              <a:t> </a:t>
            </a:r>
            <a:r>
              <a:rPr dirty="0"/>
              <a:t>are</a:t>
            </a:r>
            <a:r>
              <a:rPr spc="15" dirty="0"/>
              <a:t> </a:t>
            </a:r>
            <a:r>
              <a:rPr dirty="0"/>
              <a:t>those</a:t>
            </a:r>
            <a:r>
              <a:rPr spc="10" dirty="0"/>
              <a:t> </a:t>
            </a:r>
            <a:r>
              <a:rPr spc="-20" dirty="0"/>
              <a:t>labelled</a:t>
            </a:r>
            <a:r>
              <a:rPr spc="15" dirty="0"/>
              <a:t> </a:t>
            </a:r>
            <a:r>
              <a:rPr spc="-10" dirty="0"/>
              <a:t>with</a:t>
            </a:r>
            <a:r>
              <a:rPr spc="15" dirty="0"/>
              <a:t> </a:t>
            </a:r>
            <a:r>
              <a:rPr spc="-20" dirty="0"/>
              <a:t>live</a:t>
            </a:r>
            <a:r>
              <a:rPr spc="10" dirty="0"/>
              <a:t> </a:t>
            </a:r>
            <a:r>
              <a:rPr dirty="0"/>
              <a:t>exit</a:t>
            </a:r>
            <a:r>
              <a:rPr spc="15" dirty="0"/>
              <a:t> </a:t>
            </a:r>
            <a:r>
              <a:rPr spc="-10" dirty="0"/>
              <a:t>variables.</a:t>
            </a:r>
            <a:endParaRPr spc="-10" dirty="0"/>
          </a:p>
        </p:txBody>
      </p:sp>
      <p:sp>
        <p:nvSpPr>
          <p:cNvPr id="10" name="object 1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0" dirty="0"/>
              <a:t>DAG</a:t>
            </a:r>
            <a:r>
              <a:rPr spc="409" dirty="0"/>
              <a:t> </a:t>
            </a:r>
            <a:r>
              <a:rPr spc="10" dirty="0"/>
              <a:t>optimization</a:t>
            </a:r>
            <a:r>
              <a:rPr spc="415" dirty="0"/>
              <a:t> </a:t>
            </a:r>
            <a:r>
              <a:rPr spc="-20" dirty="0"/>
              <a:t>uses</a:t>
            </a:r>
            <a:endParaRPr spc="-2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64653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203310"/>
            <a:ext cx="327088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93190">
              <a:lnSpc>
                <a:spcPct val="146000"/>
              </a:lnSpc>
              <a:spcBef>
                <a:spcPts val="1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subexpressions.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Dead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elimination.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Apply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algebraic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simplifications.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Reorder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statements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do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not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depend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other.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08721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852803"/>
            <a:ext cx="65201" cy="6520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096871"/>
            <a:ext cx="65201" cy="6520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65" dirty="0"/>
              <a:t>Local</a:t>
            </a:r>
            <a:r>
              <a:rPr spc="204" dirty="0"/>
              <a:t> </a:t>
            </a:r>
            <a:r>
              <a:rPr spc="60" dirty="0"/>
              <a:t>common</a:t>
            </a:r>
            <a:r>
              <a:rPr spc="210" dirty="0"/>
              <a:t> </a:t>
            </a:r>
            <a:r>
              <a:rPr spc="-10" dirty="0"/>
              <a:t>subexpressions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6724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8156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90"/>
              </a:spcBef>
            </a:pPr>
            <a:r>
              <a:rPr dirty="0"/>
              <a:t>Eliminate</a:t>
            </a:r>
            <a:r>
              <a:rPr spc="30" dirty="0"/>
              <a:t> </a:t>
            </a:r>
            <a:r>
              <a:rPr spc="-10" dirty="0"/>
              <a:t>instructions</a:t>
            </a:r>
            <a:r>
              <a:rPr spc="30" dirty="0"/>
              <a:t> </a:t>
            </a:r>
            <a:r>
              <a:rPr dirty="0"/>
              <a:t>that</a:t>
            </a:r>
            <a:r>
              <a:rPr spc="30" dirty="0"/>
              <a:t> </a:t>
            </a:r>
            <a:r>
              <a:rPr dirty="0"/>
              <a:t>has</a:t>
            </a:r>
            <a:r>
              <a:rPr spc="30" dirty="0"/>
              <a:t> </a:t>
            </a:r>
            <a:r>
              <a:rPr spc="-20" dirty="0"/>
              <a:t>already</a:t>
            </a:r>
            <a:r>
              <a:rPr spc="30" dirty="0"/>
              <a:t> </a:t>
            </a:r>
            <a:r>
              <a:rPr dirty="0"/>
              <a:t>been</a:t>
            </a:r>
            <a:r>
              <a:rPr spc="30" dirty="0"/>
              <a:t> </a:t>
            </a:r>
            <a:r>
              <a:rPr spc="-20" dirty="0"/>
              <a:t>computed.</a:t>
            </a:r>
            <a:endParaRPr spc="-20" dirty="0"/>
          </a:p>
          <a:p>
            <a:pPr marL="2030095">
              <a:lnSpc>
                <a:spcPct val="100000"/>
              </a:lnSpc>
              <a:spcBef>
                <a:spcPts val="1130"/>
              </a:spcBef>
            </a:pPr>
            <a:r>
              <a:rPr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43430">
              <a:lnSpc>
                <a:spcPct val="100000"/>
              </a:lnSpc>
              <a:spcBef>
                <a:spcPts val="335"/>
              </a:spcBef>
            </a:pPr>
            <a:r>
              <a:rPr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i="1" spc="-14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43430">
              <a:lnSpc>
                <a:spcPct val="100000"/>
              </a:lnSpc>
              <a:spcBef>
                <a:spcPts val="335"/>
              </a:spcBef>
            </a:pPr>
            <a:r>
              <a:rPr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30730">
              <a:lnSpc>
                <a:spcPct val="100000"/>
              </a:lnSpc>
              <a:spcBef>
                <a:spcPts val="330"/>
              </a:spcBef>
            </a:pPr>
            <a:r>
              <a:rPr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i="1" spc="-14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65" dirty="0"/>
              <a:t>Local</a:t>
            </a:r>
            <a:r>
              <a:rPr spc="204" dirty="0"/>
              <a:t> </a:t>
            </a:r>
            <a:r>
              <a:rPr spc="60" dirty="0"/>
              <a:t>common</a:t>
            </a:r>
            <a:r>
              <a:rPr spc="210" dirty="0"/>
              <a:t> </a:t>
            </a:r>
            <a:r>
              <a:rPr spc="-10" dirty="0"/>
              <a:t>subexpressions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6724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8156" rIns="0" bIns="0" rtlCol="0">
            <a:spAutoFit/>
          </a:bodyPr>
          <a:lstStyle/>
          <a:p>
            <a:pPr marL="289560">
              <a:lnSpc>
                <a:spcPct val="100000"/>
              </a:lnSpc>
              <a:spcBef>
                <a:spcPts val="90"/>
              </a:spcBef>
            </a:pPr>
            <a:r>
              <a:rPr dirty="0"/>
              <a:t>Eliminate</a:t>
            </a:r>
            <a:r>
              <a:rPr spc="30" dirty="0"/>
              <a:t> </a:t>
            </a:r>
            <a:r>
              <a:rPr spc="-10" dirty="0"/>
              <a:t>instructions</a:t>
            </a:r>
            <a:r>
              <a:rPr spc="30" dirty="0"/>
              <a:t> </a:t>
            </a:r>
            <a:r>
              <a:rPr dirty="0"/>
              <a:t>that</a:t>
            </a:r>
            <a:r>
              <a:rPr spc="30" dirty="0"/>
              <a:t> </a:t>
            </a:r>
            <a:r>
              <a:rPr dirty="0"/>
              <a:t>has</a:t>
            </a:r>
            <a:r>
              <a:rPr spc="30" dirty="0"/>
              <a:t> </a:t>
            </a:r>
            <a:r>
              <a:rPr spc="-20" dirty="0"/>
              <a:t>already</a:t>
            </a:r>
            <a:r>
              <a:rPr spc="30" dirty="0"/>
              <a:t> </a:t>
            </a:r>
            <a:r>
              <a:rPr dirty="0"/>
              <a:t>been</a:t>
            </a:r>
            <a:r>
              <a:rPr spc="30" dirty="0"/>
              <a:t> </a:t>
            </a:r>
            <a:r>
              <a:rPr spc="-20" dirty="0"/>
              <a:t>computed.</a:t>
            </a:r>
            <a:endParaRPr spc="-20" dirty="0"/>
          </a:p>
          <a:p>
            <a:pPr marL="2055495">
              <a:lnSpc>
                <a:spcPct val="100000"/>
              </a:lnSpc>
              <a:spcBef>
                <a:spcPts val="1130"/>
              </a:spcBef>
            </a:pPr>
            <a:r>
              <a:rPr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42795">
              <a:lnSpc>
                <a:spcPct val="100000"/>
              </a:lnSpc>
              <a:spcBef>
                <a:spcPts val="335"/>
              </a:spcBef>
            </a:pPr>
            <a:r>
              <a:rPr i="1" spc="-204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i="1" spc="-50" dirty="0">
              <a:solidFill>
                <a:srgbClr val="FF0000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68195">
              <a:lnSpc>
                <a:spcPct val="100000"/>
              </a:lnSpc>
              <a:spcBef>
                <a:spcPts val="335"/>
              </a:spcBef>
            </a:pPr>
            <a:r>
              <a:rPr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i="1" spc="-50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 marL="2030095">
              <a:lnSpc>
                <a:spcPct val="100000"/>
              </a:lnSpc>
              <a:spcBef>
                <a:spcPts val="330"/>
              </a:spcBef>
            </a:pPr>
            <a:r>
              <a:rPr i="1" spc="-14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i="1" spc="-50" dirty="0">
              <a:solidFill>
                <a:srgbClr val="FF0000"/>
              </a:solidFill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65" dirty="0"/>
              <a:t>Local</a:t>
            </a:r>
            <a:r>
              <a:rPr spc="204" dirty="0"/>
              <a:t> </a:t>
            </a:r>
            <a:r>
              <a:rPr spc="60" dirty="0"/>
              <a:t>common</a:t>
            </a:r>
            <a:r>
              <a:rPr spc="210" dirty="0"/>
              <a:t> </a:t>
            </a:r>
            <a:r>
              <a:rPr spc="-10" dirty="0"/>
              <a:t>subexpressions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82001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998485"/>
            <a:ext cx="3409950" cy="1346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Eliminate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instructions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already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been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computed.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1500">
              <a:lnSpc>
                <a:spcPct val="100000"/>
              </a:lnSpc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59435">
              <a:lnSpc>
                <a:spcPct val="100000"/>
              </a:lnSpc>
              <a:spcBef>
                <a:spcPts val="335"/>
              </a:spcBef>
            </a:pPr>
            <a:r>
              <a:rPr sz="1100" i="1" spc="-204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84835">
              <a:lnSpc>
                <a:spcPct val="100000"/>
              </a:lnSpc>
              <a:spcBef>
                <a:spcPts val="330"/>
              </a:spcBef>
            </a:pPr>
            <a:r>
              <a:rPr sz="1100"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46735">
              <a:lnSpc>
                <a:spcPct val="100000"/>
              </a:lnSpc>
              <a:spcBef>
                <a:spcPts val="335"/>
              </a:spcBef>
            </a:pPr>
            <a:r>
              <a:rPr sz="1100" i="1" spc="-14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6282" y="1393226"/>
            <a:ext cx="1369649" cy="107951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35"/>
              </a:spcBef>
            </a:pPr>
            <a:r>
              <a:rPr spc="65" dirty="0"/>
              <a:t>Local</a:t>
            </a:r>
            <a:r>
              <a:rPr spc="204" dirty="0"/>
              <a:t> </a:t>
            </a:r>
            <a:r>
              <a:rPr spc="60" dirty="0"/>
              <a:t>common</a:t>
            </a:r>
            <a:r>
              <a:rPr spc="210" dirty="0"/>
              <a:t> </a:t>
            </a:r>
            <a:r>
              <a:rPr spc="-10" dirty="0"/>
              <a:t>subexpressions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82001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998485"/>
            <a:ext cx="3409950" cy="13462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Eliminate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instructions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already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been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computed.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32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71500">
              <a:lnSpc>
                <a:spcPct val="100000"/>
              </a:lnSpc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59435">
              <a:lnSpc>
                <a:spcPct val="100000"/>
              </a:lnSpc>
              <a:spcBef>
                <a:spcPts val="335"/>
              </a:spcBef>
            </a:pPr>
            <a:r>
              <a:rPr sz="1100" i="1" spc="-204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84835">
              <a:lnSpc>
                <a:spcPct val="100000"/>
              </a:lnSpc>
              <a:spcBef>
                <a:spcPts val="330"/>
              </a:spcBef>
            </a:pPr>
            <a:r>
              <a:rPr sz="1100"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46735">
              <a:lnSpc>
                <a:spcPct val="100000"/>
              </a:lnSpc>
              <a:spcBef>
                <a:spcPts val="335"/>
              </a:spcBef>
            </a:pPr>
            <a:r>
              <a:rPr sz="1100" i="1" spc="-14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8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FF0000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96282" y="1393226"/>
            <a:ext cx="1369649" cy="107951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7-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33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Dead</a:t>
            </a:r>
            <a:r>
              <a:rPr spc="195" dirty="0"/>
              <a:t> </a:t>
            </a:r>
            <a:r>
              <a:rPr spc="55" dirty="0"/>
              <a:t>code</a:t>
            </a:r>
            <a:r>
              <a:rPr spc="200" dirty="0"/>
              <a:t> </a:t>
            </a:r>
            <a:r>
              <a:rPr spc="-10" dirty="0"/>
              <a:t>elimination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2392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940408"/>
            <a:ext cx="3545204" cy="149161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Eliminate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instructions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compute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values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never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used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53085">
              <a:lnSpc>
                <a:spcPct val="100000"/>
              </a:lnSpc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67055">
              <a:lnSpc>
                <a:spcPct val="100000"/>
              </a:lnSpc>
              <a:spcBef>
                <a:spcPts val="330"/>
              </a:spcBef>
            </a:pP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61975" marR="2423795" indent="4445">
              <a:lnSpc>
                <a:spcPct val="125000"/>
              </a:lnSpc>
            </a:pPr>
            <a:r>
              <a:rPr sz="1100"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e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8410" y="1597694"/>
            <a:ext cx="1489125" cy="91736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Dead</a:t>
            </a:r>
            <a:r>
              <a:rPr spc="195" dirty="0"/>
              <a:t> </a:t>
            </a:r>
            <a:r>
              <a:rPr spc="55" dirty="0"/>
              <a:t>code</a:t>
            </a:r>
            <a:r>
              <a:rPr spc="200" dirty="0"/>
              <a:t> </a:t>
            </a:r>
            <a:r>
              <a:rPr spc="-10" dirty="0"/>
              <a:t>elimination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23924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940408"/>
            <a:ext cx="3545204" cy="147066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Eliminate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instructions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compute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values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never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used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11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53085">
              <a:lnSpc>
                <a:spcPct val="100000"/>
              </a:lnSpc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lang="en-US" altLang=""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 (dead code)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67055">
              <a:lnSpc>
                <a:spcPct val="100000"/>
              </a:lnSpc>
              <a:spcBef>
                <a:spcPts val="330"/>
              </a:spcBef>
            </a:pP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4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61975" marR="2423795" indent="4445">
              <a:lnSpc>
                <a:spcPct val="125000"/>
              </a:lnSpc>
            </a:pPr>
            <a:r>
              <a:rPr sz="1100"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e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8410" y="1597694"/>
            <a:ext cx="1489125" cy="91736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33635" y="1479863"/>
            <a:ext cx="79184" cy="9842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39276" y="324909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59659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7461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3236595" y="3236248"/>
            <a:ext cx="203200" cy="55880"/>
            <a:chOff x="3236595" y="3236248"/>
            <a:chExt cx="203200" cy="55880"/>
          </a:xfrm>
        </p:grpSpPr>
        <p:sp>
          <p:nvSpPr>
            <p:cNvPr id="8" name="object 8"/>
            <p:cNvSpPr/>
            <p:nvPr/>
          </p:nvSpPr>
          <p:spPr>
            <a:xfrm>
              <a:off x="3299764" y="323877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36595" y="3245129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513531" y="3234982"/>
            <a:ext cx="203200" cy="58419"/>
            <a:chOff x="3513531" y="3234982"/>
            <a:chExt cx="203200" cy="58419"/>
          </a:xfrm>
        </p:grpSpPr>
        <p:sp>
          <p:nvSpPr>
            <p:cNvPr id="11" name="object 11"/>
            <p:cNvSpPr/>
            <p:nvPr/>
          </p:nvSpPr>
          <p:spPr>
            <a:xfrm>
              <a:off x="3602432" y="325147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13531" y="324512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89732" y="32387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790467" y="3234982"/>
            <a:ext cx="203200" cy="58419"/>
            <a:chOff x="3790467" y="3234982"/>
            <a:chExt cx="203200" cy="58419"/>
          </a:xfrm>
        </p:grpSpPr>
        <p:sp>
          <p:nvSpPr>
            <p:cNvPr id="15" name="object 15"/>
            <p:cNvSpPr/>
            <p:nvPr/>
          </p:nvSpPr>
          <p:spPr>
            <a:xfrm>
              <a:off x="3866668" y="323877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790467" y="324512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66668" y="3276879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4143604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326582" y="3236248"/>
            <a:ext cx="238760" cy="57150"/>
            <a:chOff x="4326582" y="3236248"/>
            <a:chExt cx="238760" cy="57150"/>
          </a:xfrm>
        </p:grpSpPr>
        <p:sp>
          <p:nvSpPr>
            <p:cNvPr id="20" name="object 20"/>
            <p:cNvSpPr/>
            <p:nvPr/>
          </p:nvSpPr>
          <p:spPr>
            <a:xfrm>
              <a:off x="4451033" y="3269259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23969" y="324276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29112" y="323877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3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3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3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Algebraic</a:t>
            </a:r>
            <a:r>
              <a:rPr spc="185" dirty="0"/>
              <a:t> </a:t>
            </a:r>
            <a:r>
              <a:rPr spc="-10" dirty="0"/>
              <a:t>Identities</a:t>
            </a:r>
            <a:endParaRPr spc="-10" dirty="0"/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643128"/>
            <a:ext cx="65201" cy="6520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64832" y="512595"/>
            <a:ext cx="3348990" cy="286639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46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Apply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algebraic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simplification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rules.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28930">
              <a:lnSpc>
                <a:spcPct val="100000"/>
              </a:lnSpc>
              <a:spcBef>
                <a:spcPts val="36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0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0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2715895">
              <a:lnSpc>
                <a:spcPct val="100000"/>
              </a:lnSpc>
              <a:spcBef>
                <a:spcPts val="36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−</a:t>
            </a:r>
            <a:r>
              <a:rPr sz="1100" i="1" spc="-13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0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28930">
              <a:lnSpc>
                <a:spcPct val="100000"/>
              </a:lnSpc>
              <a:spcBef>
                <a:spcPts val="35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×</a:t>
            </a:r>
            <a:r>
              <a:rPr sz="1100" i="1" spc="-13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×</a:t>
            </a:r>
            <a:r>
              <a:rPr sz="1100" i="1" spc="-135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2766060">
              <a:lnSpc>
                <a:spcPct val="100000"/>
              </a:lnSpc>
              <a:spcBef>
                <a:spcPts val="36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x/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1</a:t>
            </a:r>
            <a:r>
              <a:rPr sz="11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50800">
              <a:lnSpc>
                <a:spcPct val="100000"/>
              </a:lnSpc>
              <a:spcBef>
                <a:spcPts val="360"/>
              </a:spcBef>
            </a:pP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4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(constant</a:t>
            </a:r>
            <a:r>
              <a:rPr sz="1100" spc="10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folding)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28955" algn="ctr">
              <a:lnSpc>
                <a:spcPct val="100000"/>
              </a:lnSpc>
            </a:pP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ExpensiveCheaper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25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528955" algn="ctr">
              <a:lnSpc>
                <a:spcPct val="100000"/>
              </a:lnSpc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200" baseline="31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200" spc="179" baseline="31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×</a:t>
            </a:r>
            <a:r>
              <a:rPr sz="1100" i="1" spc="-14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(lib</a:t>
            </a:r>
            <a:r>
              <a:rPr sz="1100" spc="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function)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524000" marR="986790" algn="ctr">
              <a:lnSpc>
                <a:spcPct val="232000"/>
              </a:lnSpc>
            </a:pP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×</a:t>
            </a:r>
            <a:r>
              <a:rPr sz="1100" i="1" spc="-135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4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x/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2</a:t>
            </a:r>
            <a:r>
              <a:rPr sz="1100" spc="-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×</a:t>
            </a:r>
            <a:r>
              <a:rPr sz="1100" i="1" spc="-145" dirty="0">
                <a:solidFill>
                  <a:srgbClr val="0000CC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0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5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Algebraic</a:t>
            </a:r>
            <a:r>
              <a:rPr spc="185" dirty="0"/>
              <a:t> </a:t>
            </a:r>
            <a:r>
              <a:rPr spc="-10" dirty="0"/>
              <a:t>Identities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48308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92377"/>
            <a:ext cx="65201" cy="652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33589" y="1870149"/>
            <a:ext cx="80518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2410">
              <a:lnSpc>
                <a:spcPct val="125000"/>
              </a:lnSpc>
              <a:spcBef>
                <a:spcPts val="100"/>
              </a:spcBef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e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5185" y="2347184"/>
            <a:ext cx="171450" cy="15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800" spc="-25" dirty="0"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825" spc="-37" baseline="-15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15000">
              <a:latin typeface="Century" panose="02040604050505020304"/>
              <a:cs typeface="Century" panose="0204060405050502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91198" y="2049968"/>
            <a:ext cx="320675" cy="320675"/>
            <a:chOff x="2791198" y="2049968"/>
            <a:chExt cx="320675" cy="320675"/>
          </a:xfrm>
        </p:grpSpPr>
        <p:sp>
          <p:nvSpPr>
            <p:cNvPr id="10" name="object 10"/>
            <p:cNvSpPr/>
            <p:nvPr/>
          </p:nvSpPr>
          <p:spPr>
            <a:xfrm>
              <a:off x="2974905" y="2052825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19" h="134619">
                  <a:moveTo>
                    <a:pt x="134078" y="67039"/>
                  </a:moveTo>
                  <a:lnTo>
                    <a:pt x="122816" y="29847"/>
                  </a:lnTo>
                  <a:lnTo>
                    <a:pt x="92693" y="5101"/>
                  </a:lnTo>
                  <a:lnTo>
                    <a:pt x="67039" y="0"/>
                  </a:lnTo>
                  <a:lnTo>
                    <a:pt x="53899" y="1299"/>
                  </a:lnTo>
                  <a:lnTo>
                    <a:pt x="19638" y="19638"/>
                  </a:lnTo>
                  <a:lnTo>
                    <a:pt x="1299" y="53899"/>
                  </a:lnTo>
                  <a:lnTo>
                    <a:pt x="0" y="67039"/>
                  </a:lnTo>
                  <a:lnTo>
                    <a:pt x="1299" y="80179"/>
                  </a:lnTo>
                  <a:lnTo>
                    <a:pt x="19638" y="114440"/>
                  </a:lnTo>
                  <a:lnTo>
                    <a:pt x="53899" y="132779"/>
                  </a:lnTo>
                  <a:lnTo>
                    <a:pt x="67039" y="134078"/>
                  </a:lnTo>
                  <a:lnTo>
                    <a:pt x="80179" y="132779"/>
                  </a:lnTo>
                  <a:lnTo>
                    <a:pt x="114440" y="114440"/>
                  </a:lnTo>
                  <a:lnTo>
                    <a:pt x="132779" y="80179"/>
                  </a:lnTo>
                  <a:lnTo>
                    <a:pt x="134078" y="67039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94055" y="2181126"/>
              <a:ext cx="309880" cy="186690"/>
            </a:xfrm>
            <a:custGeom>
              <a:avLst/>
              <a:gdLst/>
              <a:ahLst/>
              <a:cxnLst/>
              <a:rect l="l" t="t" r="r" b="b"/>
              <a:pathLst>
                <a:path w="309880" h="186689">
                  <a:moveTo>
                    <a:pt x="186627" y="0"/>
                  </a:moveTo>
                  <a:lnTo>
                    <a:pt x="0" y="186627"/>
                  </a:lnTo>
                </a:path>
                <a:path w="309880" h="186689">
                  <a:moveTo>
                    <a:pt x="309087" y="0"/>
                  </a:moveTo>
                  <a:lnTo>
                    <a:pt x="309398" y="195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755955" y="2171364"/>
            <a:ext cx="68834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47370" algn="l"/>
              </a:tabLst>
            </a:pP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dirty="0">
                <a:latin typeface="Segoe UI Symbol" panose="020B0502040204020203"/>
                <a:cs typeface="Segoe UI Symbol" panose="020B0502040204020203"/>
              </a:rPr>
              <a:t>	</a:t>
            </a:r>
            <a:r>
              <a:rPr sz="2175" spc="-494" baseline="-4000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2175" spc="-1260" baseline="-4000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15" baseline="-45000" dirty="0"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825" spc="-15" baseline="-8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81000">
              <a:latin typeface="Century" panose="02040604050505020304"/>
              <a:cs typeface="Century" panose="020406040505050203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00285" y="1731128"/>
            <a:ext cx="330835" cy="653415"/>
            <a:chOff x="3100285" y="1731128"/>
            <a:chExt cx="330835" cy="653415"/>
          </a:xfrm>
        </p:grpSpPr>
        <p:sp>
          <p:nvSpPr>
            <p:cNvPr id="14" name="object 14"/>
            <p:cNvSpPr/>
            <p:nvPr/>
          </p:nvSpPr>
          <p:spPr>
            <a:xfrm>
              <a:off x="3103143" y="2181126"/>
              <a:ext cx="200660" cy="200660"/>
            </a:xfrm>
            <a:custGeom>
              <a:avLst/>
              <a:gdLst/>
              <a:ahLst/>
              <a:cxnLst/>
              <a:rect l="l" t="t" r="r" b="b"/>
              <a:pathLst>
                <a:path w="200660" h="200660">
                  <a:moveTo>
                    <a:pt x="0" y="0"/>
                  </a:moveTo>
                  <a:lnTo>
                    <a:pt x="200265" y="200149"/>
                  </a:lnTo>
                </a:path>
                <a:path w="200660" h="200660">
                  <a:moveTo>
                    <a:pt x="199953" y="199953"/>
                  </a:moveTo>
                  <a:lnTo>
                    <a:pt x="200265" y="200149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93745" y="1733985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20" h="134619">
                  <a:moveTo>
                    <a:pt x="134078" y="67039"/>
                  </a:moveTo>
                  <a:lnTo>
                    <a:pt x="122816" y="29847"/>
                  </a:lnTo>
                  <a:lnTo>
                    <a:pt x="92693" y="5101"/>
                  </a:lnTo>
                  <a:lnTo>
                    <a:pt x="67039" y="0"/>
                  </a:lnTo>
                  <a:lnTo>
                    <a:pt x="53899" y="1299"/>
                  </a:lnTo>
                  <a:lnTo>
                    <a:pt x="19638" y="19638"/>
                  </a:lnTo>
                  <a:lnTo>
                    <a:pt x="1299" y="53899"/>
                  </a:lnTo>
                  <a:lnTo>
                    <a:pt x="0" y="67039"/>
                  </a:lnTo>
                  <a:lnTo>
                    <a:pt x="1299" y="80179"/>
                  </a:lnTo>
                  <a:lnTo>
                    <a:pt x="19638" y="114440"/>
                  </a:lnTo>
                  <a:lnTo>
                    <a:pt x="53899" y="132779"/>
                  </a:lnTo>
                  <a:lnTo>
                    <a:pt x="67039" y="134078"/>
                  </a:lnTo>
                  <a:lnTo>
                    <a:pt x="80179" y="132779"/>
                  </a:lnTo>
                  <a:lnTo>
                    <a:pt x="114440" y="114440"/>
                  </a:lnTo>
                  <a:lnTo>
                    <a:pt x="132779" y="80179"/>
                  </a:lnTo>
                  <a:lnTo>
                    <a:pt x="134078" y="67039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963368" y="1862223"/>
            <a:ext cx="26670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baseline="-49000" dirty="0">
                <a:latin typeface="Copperplate Gothic Bold" panose="020E0705020206020404"/>
                <a:cs typeface="Copperplate Gothic Bold" panose="020E0705020206020404"/>
              </a:rPr>
              <a:t>+</a:t>
            </a:r>
            <a:r>
              <a:rPr sz="1200" spc="-52" baseline="-49000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6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00" spc="-75" baseline="-45000" dirty="0">
                <a:latin typeface="Bookman Old Style" panose="02050604050505020204"/>
                <a:cs typeface="Bookman Old Style" panose="02050604050505020204"/>
              </a:rPr>
              <a:t>a</a:t>
            </a:r>
            <a:endParaRPr sz="1200" baseline="-45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03196" y="1862286"/>
            <a:ext cx="319405" cy="196850"/>
          </a:xfrm>
          <a:custGeom>
            <a:avLst/>
            <a:gdLst/>
            <a:ahLst/>
            <a:cxnLst/>
            <a:rect l="l" t="t" r="r" b="b"/>
            <a:pathLst>
              <a:path w="319404" h="196850">
                <a:moveTo>
                  <a:pt x="196326" y="0"/>
                </a:moveTo>
                <a:lnTo>
                  <a:pt x="0" y="196326"/>
                </a:lnTo>
              </a:path>
              <a:path w="319404" h="196850">
                <a:moveTo>
                  <a:pt x="318786" y="0"/>
                </a:moveTo>
                <a:lnTo>
                  <a:pt x="319097" y="186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581996" y="1863894"/>
            <a:ext cx="18161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50" spc="-350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840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44" baseline="-42000" dirty="0"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825" spc="-44" baseline="-7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1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21983" y="1862286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19">
                <a:moveTo>
                  <a:pt x="0" y="0"/>
                </a:moveTo>
                <a:lnTo>
                  <a:pt x="198113" y="197998"/>
                </a:lnTo>
              </a:path>
              <a:path w="198120" h="198119">
                <a:moveTo>
                  <a:pt x="197802" y="197802"/>
                </a:moveTo>
                <a:lnTo>
                  <a:pt x="198113" y="197998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02932" y="986978"/>
            <a:ext cx="3255645" cy="8750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b="1" spc="50" dirty="0">
                <a:latin typeface="Palatino Linotype" panose="02040502050505030304"/>
                <a:cs typeface="Palatino Linotype" panose="02040502050505030304"/>
              </a:rPr>
              <a:t>Commutativity</a:t>
            </a:r>
            <a:r>
              <a:rPr sz="1100" b="1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subexpressions.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Associativity</a:t>
            </a:r>
            <a:r>
              <a:rPr sz="1100" b="1" spc="2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100" spc="2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composite</a:t>
            </a:r>
            <a:r>
              <a:rPr sz="1100" spc="2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expressions....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R="139700" algn="r">
              <a:lnSpc>
                <a:spcPct val="100000"/>
              </a:lnSpc>
            </a:pPr>
            <a:r>
              <a:rPr sz="800" dirty="0">
                <a:latin typeface="Copperplate Gothic Bold" panose="020E0705020206020404"/>
                <a:cs typeface="Copperplate Gothic Bold" panose="020E0705020206020404"/>
              </a:rPr>
              <a:t>+</a:t>
            </a:r>
            <a:r>
              <a:rPr sz="800" spc="229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200" spc="-75" baseline="3000" dirty="0">
                <a:latin typeface="Bookman Old Style" panose="02050604050505020204"/>
                <a:cs typeface="Bookman Old Style" panose="02050604050505020204"/>
              </a:rPr>
              <a:t>e</a:t>
            </a:r>
            <a:endParaRPr sz="1200" baseline="3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Algebraic</a:t>
            </a:r>
            <a:r>
              <a:rPr spc="185" dirty="0"/>
              <a:t> </a:t>
            </a:r>
            <a:r>
              <a:rPr spc="-10" dirty="0"/>
              <a:t>Identities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148308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392377"/>
            <a:ext cx="65201" cy="6520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33589" y="1870149"/>
            <a:ext cx="805180" cy="445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2410">
              <a:lnSpc>
                <a:spcPct val="125000"/>
              </a:lnSpc>
              <a:spcBef>
                <a:spcPts val="100"/>
              </a:spcBef>
            </a:pPr>
            <a:r>
              <a:rPr sz="1100" i="1" spc="-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100" i="1" spc="-10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e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100" i="1" spc="-8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b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35185" y="2347184"/>
            <a:ext cx="171450" cy="153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800" spc="-25" dirty="0"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825" spc="-37" baseline="-15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15000">
              <a:latin typeface="Century" panose="02040604050505020304"/>
              <a:cs typeface="Century" panose="0204060405050502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791198" y="2049968"/>
            <a:ext cx="320675" cy="320675"/>
            <a:chOff x="2791198" y="2049968"/>
            <a:chExt cx="320675" cy="320675"/>
          </a:xfrm>
        </p:grpSpPr>
        <p:sp>
          <p:nvSpPr>
            <p:cNvPr id="10" name="object 10"/>
            <p:cNvSpPr/>
            <p:nvPr/>
          </p:nvSpPr>
          <p:spPr>
            <a:xfrm>
              <a:off x="2974905" y="2052825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19" h="134619">
                  <a:moveTo>
                    <a:pt x="134078" y="67039"/>
                  </a:moveTo>
                  <a:lnTo>
                    <a:pt x="122816" y="29847"/>
                  </a:lnTo>
                  <a:lnTo>
                    <a:pt x="92693" y="5101"/>
                  </a:lnTo>
                  <a:lnTo>
                    <a:pt x="67039" y="0"/>
                  </a:lnTo>
                  <a:lnTo>
                    <a:pt x="53899" y="1299"/>
                  </a:lnTo>
                  <a:lnTo>
                    <a:pt x="19638" y="19638"/>
                  </a:lnTo>
                  <a:lnTo>
                    <a:pt x="1299" y="53899"/>
                  </a:lnTo>
                  <a:lnTo>
                    <a:pt x="0" y="67039"/>
                  </a:lnTo>
                  <a:lnTo>
                    <a:pt x="1299" y="80179"/>
                  </a:lnTo>
                  <a:lnTo>
                    <a:pt x="19638" y="114440"/>
                  </a:lnTo>
                  <a:lnTo>
                    <a:pt x="53899" y="132779"/>
                  </a:lnTo>
                  <a:lnTo>
                    <a:pt x="67039" y="134078"/>
                  </a:lnTo>
                  <a:lnTo>
                    <a:pt x="80179" y="132779"/>
                  </a:lnTo>
                  <a:lnTo>
                    <a:pt x="114440" y="114440"/>
                  </a:lnTo>
                  <a:lnTo>
                    <a:pt x="132779" y="80179"/>
                  </a:lnTo>
                  <a:lnTo>
                    <a:pt x="134078" y="67039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794055" y="2181126"/>
              <a:ext cx="309880" cy="186690"/>
            </a:xfrm>
            <a:custGeom>
              <a:avLst/>
              <a:gdLst/>
              <a:ahLst/>
              <a:cxnLst/>
              <a:rect l="l" t="t" r="r" b="b"/>
              <a:pathLst>
                <a:path w="309880" h="186689">
                  <a:moveTo>
                    <a:pt x="186627" y="0"/>
                  </a:moveTo>
                  <a:lnTo>
                    <a:pt x="0" y="186627"/>
                  </a:lnTo>
                </a:path>
                <a:path w="309880" h="186689">
                  <a:moveTo>
                    <a:pt x="309087" y="0"/>
                  </a:moveTo>
                  <a:lnTo>
                    <a:pt x="309398" y="195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755955" y="2171364"/>
            <a:ext cx="68834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47370" algn="l"/>
              </a:tabLst>
            </a:pP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dirty="0">
                <a:latin typeface="Segoe UI Symbol" panose="020B0502040204020203"/>
                <a:cs typeface="Segoe UI Symbol" panose="020B0502040204020203"/>
              </a:rPr>
              <a:t>	</a:t>
            </a:r>
            <a:r>
              <a:rPr sz="2175" spc="-494" baseline="-4000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2175" spc="-1260" baseline="-4000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15" baseline="-45000" dirty="0"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825" spc="-15" baseline="-8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81000">
              <a:latin typeface="Century" panose="02040604050505020304"/>
              <a:cs typeface="Century" panose="020406040505050203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100285" y="1731128"/>
            <a:ext cx="330835" cy="653415"/>
            <a:chOff x="3100285" y="1731128"/>
            <a:chExt cx="330835" cy="653415"/>
          </a:xfrm>
        </p:grpSpPr>
        <p:sp>
          <p:nvSpPr>
            <p:cNvPr id="14" name="object 14"/>
            <p:cNvSpPr/>
            <p:nvPr/>
          </p:nvSpPr>
          <p:spPr>
            <a:xfrm>
              <a:off x="3103143" y="2181126"/>
              <a:ext cx="200660" cy="200660"/>
            </a:xfrm>
            <a:custGeom>
              <a:avLst/>
              <a:gdLst/>
              <a:ahLst/>
              <a:cxnLst/>
              <a:rect l="l" t="t" r="r" b="b"/>
              <a:pathLst>
                <a:path w="200660" h="200660">
                  <a:moveTo>
                    <a:pt x="0" y="0"/>
                  </a:moveTo>
                  <a:lnTo>
                    <a:pt x="200265" y="200149"/>
                  </a:lnTo>
                </a:path>
                <a:path w="200660" h="200660">
                  <a:moveTo>
                    <a:pt x="199953" y="199953"/>
                  </a:moveTo>
                  <a:lnTo>
                    <a:pt x="200265" y="200149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93745" y="1733985"/>
              <a:ext cx="134620" cy="134620"/>
            </a:xfrm>
            <a:custGeom>
              <a:avLst/>
              <a:gdLst/>
              <a:ahLst/>
              <a:cxnLst/>
              <a:rect l="l" t="t" r="r" b="b"/>
              <a:pathLst>
                <a:path w="134620" h="134619">
                  <a:moveTo>
                    <a:pt x="134078" y="67039"/>
                  </a:moveTo>
                  <a:lnTo>
                    <a:pt x="122816" y="29847"/>
                  </a:lnTo>
                  <a:lnTo>
                    <a:pt x="92693" y="5101"/>
                  </a:lnTo>
                  <a:lnTo>
                    <a:pt x="67039" y="0"/>
                  </a:lnTo>
                  <a:lnTo>
                    <a:pt x="53899" y="1299"/>
                  </a:lnTo>
                  <a:lnTo>
                    <a:pt x="19638" y="19638"/>
                  </a:lnTo>
                  <a:lnTo>
                    <a:pt x="1299" y="53899"/>
                  </a:lnTo>
                  <a:lnTo>
                    <a:pt x="0" y="67039"/>
                  </a:lnTo>
                  <a:lnTo>
                    <a:pt x="1299" y="80179"/>
                  </a:lnTo>
                  <a:lnTo>
                    <a:pt x="19638" y="114440"/>
                  </a:lnTo>
                  <a:lnTo>
                    <a:pt x="53899" y="132779"/>
                  </a:lnTo>
                  <a:lnTo>
                    <a:pt x="67039" y="134078"/>
                  </a:lnTo>
                  <a:lnTo>
                    <a:pt x="80179" y="132779"/>
                  </a:lnTo>
                  <a:lnTo>
                    <a:pt x="114440" y="114440"/>
                  </a:lnTo>
                  <a:lnTo>
                    <a:pt x="132779" y="80179"/>
                  </a:lnTo>
                  <a:lnTo>
                    <a:pt x="134078" y="67039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963368" y="1862223"/>
            <a:ext cx="26670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200" baseline="-49000" dirty="0">
                <a:latin typeface="Copperplate Gothic Bold" panose="020E0705020206020404"/>
                <a:cs typeface="Copperplate Gothic Bold" panose="020E0705020206020404"/>
              </a:rPr>
              <a:t>+</a:t>
            </a:r>
            <a:r>
              <a:rPr sz="1200" spc="-52" baseline="-49000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6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1200" spc="-75" baseline="-45000" dirty="0">
                <a:latin typeface="Bookman Old Style" panose="02050604050505020204"/>
                <a:cs typeface="Bookman Old Style" panose="02050604050505020204"/>
              </a:rPr>
              <a:t>a</a:t>
            </a:r>
            <a:endParaRPr sz="1200" baseline="-45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03196" y="1862286"/>
            <a:ext cx="319405" cy="196850"/>
          </a:xfrm>
          <a:custGeom>
            <a:avLst/>
            <a:gdLst/>
            <a:ahLst/>
            <a:cxnLst/>
            <a:rect l="l" t="t" r="r" b="b"/>
            <a:pathLst>
              <a:path w="319404" h="196850">
                <a:moveTo>
                  <a:pt x="196326" y="0"/>
                </a:moveTo>
                <a:lnTo>
                  <a:pt x="0" y="196326"/>
                </a:lnTo>
              </a:path>
              <a:path w="319404" h="196850">
                <a:moveTo>
                  <a:pt x="318786" y="0"/>
                </a:moveTo>
                <a:lnTo>
                  <a:pt x="319097" y="186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581996" y="1863894"/>
            <a:ext cx="181610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50" spc="-350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840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44" baseline="-42000" dirty="0"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825" spc="-44" baseline="-7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1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21983" y="1862286"/>
            <a:ext cx="198120" cy="198120"/>
          </a:xfrm>
          <a:custGeom>
            <a:avLst/>
            <a:gdLst/>
            <a:ahLst/>
            <a:cxnLst/>
            <a:rect l="l" t="t" r="r" b="b"/>
            <a:pathLst>
              <a:path w="198120" h="198119">
                <a:moveTo>
                  <a:pt x="0" y="0"/>
                </a:moveTo>
                <a:lnTo>
                  <a:pt x="198113" y="197998"/>
                </a:lnTo>
              </a:path>
              <a:path w="198120" h="198119">
                <a:moveTo>
                  <a:pt x="197802" y="197802"/>
                </a:moveTo>
                <a:lnTo>
                  <a:pt x="198113" y="197998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402932" y="986978"/>
            <a:ext cx="3255645" cy="87503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b="1" spc="50" dirty="0">
                <a:latin typeface="Palatino Linotype" panose="02040502050505030304"/>
                <a:cs typeface="Palatino Linotype" panose="02040502050505030304"/>
              </a:rPr>
              <a:t>Commutativity</a:t>
            </a:r>
            <a:r>
              <a:rPr sz="1100" b="1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subexpressions.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Associativity</a:t>
            </a:r>
            <a:r>
              <a:rPr sz="1100" b="1" spc="2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with</a:t>
            </a:r>
            <a:r>
              <a:rPr sz="1100" spc="2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composite</a:t>
            </a:r>
            <a:r>
              <a:rPr sz="1100" spc="2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expressions....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R="139700" algn="r">
              <a:lnSpc>
                <a:spcPct val="100000"/>
              </a:lnSpc>
            </a:pPr>
            <a:r>
              <a:rPr sz="800" dirty="0">
                <a:latin typeface="Copperplate Gothic Bold" panose="020E0705020206020404"/>
                <a:cs typeface="Copperplate Gothic Bold" panose="020E0705020206020404"/>
              </a:rPr>
              <a:t>+</a:t>
            </a:r>
            <a:r>
              <a:rPr sz="800" spc="229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200" spc="-75" baseline="3000" dirty="0">
                <a:latin typeface="Bookman Old Style" panose="02050604050505020204"/>
                <a:cs typeface="Bookman Old Style" panose="02050604050505020204"/>
              </a:rPr>
              <a:t>e</a:t>
            </a:r>
            <a:endParaRPr sz="1200" baseline="3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82191"/>
            <a:ext cx="4419498" cy="215265"/>
          </a:xfrm>
        </p:spPr>
        <p:txBody>
          <a:bodyPr/>
          <a:p>
            <a:r>
              <a:rPr spc="90" dirty="0">
                <a:sym typeface="+mn-ea"/>
              </a:rPr>
              <a:t>Array</a:t>
            </a:r>
            <a:r>
              <a:rPr spc="190" dirty="0">
                <a:sym typeface="+mn-ea"/>
              </a:rPr>
              <a:t> </a:t>
            </a:r>
            <a:r>
              <a:rPr spc="-10" dirty="0">
                <a:sym typeface="+mn-ea"/>
              </a:rPr>
              <a:t>References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0-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45148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1-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7658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1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71755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1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875" y="5156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1-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41338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7-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607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1-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5410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(1508) Ch 3.25 _Representation of Array References using DAG _Compiler design lectures for GATE CSE - 0-2-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" y="5156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2-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57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2-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5148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2-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4965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3-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4775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3-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44196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3-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092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4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5060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5-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66929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82191"/>
            <a:ext cx="4419498" cy="215265"/>
          </a:xfrm>
        </p:spPr>
        <p:txBody>
          <a:bodyPr/>
          <a:p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8-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11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5-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4743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5-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251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5-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0198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6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5607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6-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33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9-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5219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Ch 3.25 _Representation of Array References using DAG _Compiler design lectures for GATE CSE - 0-9-21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736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577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Array</a:t>
            </a:r>
            <a:r>
              <a:rPr sz="1400" b="1" spc="1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References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891" y="1324392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7076" y="1503300"/>
            <a:ext cx="1365387" cy="44801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577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Array</a:t>
            </a:r>
            <a:r>
              <a:rPr sz="1400" b="1" spc="1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References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891" y="1324392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7076" y="1503300"/>
            <a:ext cx="1365387" cy="448016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90" dirty="0"/>
              <a:t>Array</a:t>
            </a:r>
            <a:r>
              <a:rPr spc="190" dirty="0"/>
              <a:t> </a:t>
            </a:r>
            <a:r>
              <a:rPr spc="-10" dirty="0"/>
              <a:t>References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986891" y="1324392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70489" y="1621274"/>
            <a:ext cx="1015365" cy="336550"/>
            <a:chOff x="2670489" y="1621274"/>
            <a:chExt cx="1015365" cy="336550"/>
          </a:xfrm>
        </p:grpSpPr>
        <p:sp>
          <p:nvSpPr>
            <p:cNvPr id="7" name="object 7"/>
            <p:cNvSpPr/>
            <p:nvPr/>
          </p:nvSpPr>
          <p:spPr>
            <a:xfrm>
              <a:off x="2824486" y="1624131"/>
              <a:ext cx="220979" cy="138430"/>
            </a:xfrm>
            <a:custGeom>
              <a:avLst/>
              <a:gdLst/>
              <a:ahLst/>
              <a:cxnLst/>
              <a:rect l="l" t="t" r="r" b="b"/>
              <a:pathLst>
                <a:path w="220980" h="138430">
                  <a:moveTo>
                    <a:pt x="220525" y="69137"/>
                  </a:moveTo>
                  <a:lnTo>
                    <a:pt x="202005" y="30778"/>
                  </a:lnTo>
                  <a:lnTo>
                    <a:pt x="152460" y="5265"/>
                  </a:lnTo>
                  <a:lnTo>
                    <a:pt x="110262" y="0"/>
                  </a:lnTo>
                  <a:lnTo>
                    <a:pt x="88649" y="1341"/>
                  </a:lnTo>
                  <a:lnTo>
                    <a:pt x="49086" y="11618"/>
                  </a:lnTo>
                  <a:lnTo>
                    <a:pt x="8389" y="42677"/>
                  </a:lnTo>
                  <a:lnTo>
                    <a:pt x="0" y="69137"/>
                  </a:lnTo>
                  <a:lnTo>
                    <a:pt x="2137" y="82690"/>
                  </a:lnTo>
                  <a:lnTo>
                    <a:pt x="32288" y="118023"/>
                  </a:lnTo>
                  <a:lnTo>
                    <a:pt x="68065" y="133009"/>
                  </a:lnTo>
                  <a:lnTo>
                    <a:pt x="110262" y="138275"/>
                  </a:lnTo>
                  <a:lnTo>
                    <a:pt x="131876" y="136933"/>
                  </a:lnTo>
                  <a:lnTo>
                    <a:pt x="171439" y="126656"/>
                  </a:lnTo>
                  <a:lnTo>
                    <a:pt x="212135" y="95597"/>
                  </a:lnTo>
                  <a:lnTo>
                    <a:pt x="220525" y="69137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73347" y="1762407"/>
              <a:ext cx="523240" cy="192405"/>
            </a:xfrm>
            <a:custGeom>
              <a:avLst/>
              <a:gdLst/>
              <a:ahLst/>
              <a:cxnLst/>
              <a:rect l="l" t="t" r="r" b="b"/>
              <a:pathLst>
                <a:path w="523239" h="192405">
                  <a:moveTo>
                    <a:pt x="192272" y="0"/>
                  </a:moveTo>
                  <a:lnTo>
                    <a:pt x="0" y="192272"/>
                  </a:lnTo>
                </a:path>
                <a:path w="523239" h="192405">
                  <a:moveTo>
                    <a:pt x="330476" y="0"/>
                  </a:moveTo>
                  <a:lnTo>
                    <a:pt x="330788" y="177"/>
                  </a:lnTo>
                </a:path>
                <a:path w="523239" h="192405">
                  <a:moveTo>
                    <a:pt x="330476" y="0"/>
                  </a:moveTo>
                  <a:lnTo>
                    <a:pt x="522874" y="192272"/>
                  </a:lnTo>
                </a:path>
                <a:path w="523239" h="192405">
                  <a:moveTo>
                    <a:pt x="522563" y="192077"/>
                  </a:moveTo>
                  <a:lnTo>
                    <a:pt x="522874" y="192272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62174" y="1624131"/>
              <a:ext cx="220979" cy="138430"/>
            </a:xfrm>
            <a:custGeom>
              <a:avLst/>
              <a:gdLst/>
              <a:ahLst/>
              <a:cxnLst/>
              <a:rect l="l" t="t" r="r" b="b"/>
              <a:pathLst>
                <a:path w="220979" h="138430">
                  <a:moveTo>
                    <a:pt x="220525" y="69137"/>
                  </a:moveTo>
                  <a:lnTo>
                    <a:pt x="202005" y="30778"/>
                  </a:lnTo>
                  <a:lnTo>
                    <a:pt x="152460" y="5265"/>
                  </a:lnTo>
                  <a:lnTo>
                    <a:pt x="110262" y="0"/>
                  </a:lnTo>
                  <a:lnTo>
                    <a:pt x="88649" y="1341"/>
                  </a:lnTo>
                  <a:lnTo>
                    <a:pt x="49086" y="11618"/>
                  </a:lnTo>
                  <a:lnTo>
                    <a:pt x="8389" y="42677"/>
                  </a:lnTo>
                  <a:lnTo>
                    <a:pt x="0" y="69137"/>
                  </a:lnTo>
                  <a:lnTo>
                    <a:pt x="2137" y="82690"/>
                  </a:lnTo>
                  <a:lnTo>
                    <a:pt x="32288" y="118023"/>
                  </a:lnTo>
                  <a:lnTo>
                    <a:pt x="68065" y="133009"/>
                  </a:lnTo>
                  <a:lnTo>
                    <a:pt x="110262" y="138275"/>
                  </a:lnTo>
                  <a:lnTo>
                    <a:pt x="131876" y="136933"/>
                  </a:lnTo>
                  <a:lnTo>
                    <a:pt x="171439" y="126656"/>
                  </a:lnTo>
                  <a:lnTo>
                    <a:pt x="212135" y="95597"/>
                  </a:lnTo>
                  <a:lnTo>
                    <a:pt x="220525" y="69137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62174" y="172999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311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527998" y="1758290"/>
            <a:ext cx="80962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68020" algn="l"/>
              </a:tabLst>
            </a:pPr>
            <a:r>
              <a:rPr sz="1200" spc="-15" baseline="-38000" dirty="0"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825" spc="-15" baseline="-71000" dirty="0">
                <a:latin typeface="Century" panose="02040604050505020304"/>
                <a:cs typeface="Century" panose="02040604050505020304"/>
              </a:rPr>
              <a:t>0</a:t>
            </a:r>
            <a:r>
              <a:rPr sz="825" spc="-89" baseline="-71000" dirty="0">
                <a:latin typeface="Century" panose="02040604050505020304"/>
                <a:cs typeface="Century" panose="02040604050505020304"/>
              </a:rPr>
              <a:t> </a:t>
            </a: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spc="-250" dirty="0">
                <a:latin typeface="Segoe UI Symbol" panose="020B0502040204020203"/>
                <a:cs typeface="Segoe UI Symbol" panose="020B0502040204020203"/>
              </a:rPr>
              <a:t> </a:t>
            </a:r>
            <a:r>
              <a:rPr sz="2175" spc="-1110" baseline="-10000" dirty="0">
                <a:latin typeface="Segoe UI Symbol" panose="020B0502040204020203"/>
                <a:cs typeface="Segoe UI Symbol" panose="020B0502040204020203"/>
              </a:rPr>
              <a:t>t</a:t>
            </a:r>
            <a:r>
              <a:rPr sz="2175" spc="-1110" baseline="-10000" dirty="0">
                <a:latin typeface="Courier New" panose="02070309020205020404"/>
                <a:cs typeface="Courier New" panose="02070309020205020404"/>
              </a:rPr>
              <a:t>L</a:t>
            </a:r>
            <a:r>
              <a:rPr sz="2175" baseline="-100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1450" spc="-204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715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172" baseline="-38000" dirty="0"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825" spc="172" baseline="-7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1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92292" y="1729994"/>
            <a:ext cx="770255" cy="257175"/>
          </a:xfrm>
          <a:custGeom>
            <a:avLst/>
            <a:gdLst/>
            <a:ahLst/>
            <a:cxnLst/>
            <a:rect l="l" t="t" r="r" b="b"/>
            <a:pathLst>
              <a:path w="770254" h="257175">
                <a:moveTo>
                  <a:pt x="769882" y="0"/>
                </a:moveTo>
                <a:lnTo>
                  <a:pt x="0" y="256689"/>
                </a:lnTo>
              </a:path>
              <a:path w="770254" h="257175">
                <a:moveTo>
                  <a:pt x="0" y="256378"/>
                </a:moveTo>
                <a:lnTo>
                  <a:pt x="0" y="256689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484526" y="1704644"/>
            <a:ext cx="171450" cy="3816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80"/>
              </a:spcBef>
            </a:pPr>
            <a:r>
              <a:rPr sz="1200" spc="22" baseline="-52000" dirty="0"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450" spc="-840" dirty="0">
                <a:latin typeface="Courier New" panose="02070309020205020404"/>
                <a:cs typeface="Courier New" panose="02070309020205020404"/>
              </a:rPr>
              <a:t>,</a:t>
            </a:r>
            <a:r>
              <a:rPr sz="1450" spc="-1420" dirty="0">
                <a:latin typeface="Segoe UI Symbol" panose="020B0502040204020203"/>
                <a:cs typeface="Segoe UI Symbol" panose="020B0502040204020203"/>
              </a:rPr>
              <a:t>✏</a:t>
            </a:r>
            <a:endParaRPr sz="1450">
              <a:latin typeface="Segoe UI Symbol" panose="020B0502040204020203"/>
              <a:cs typeface="Segoe UI Symbol" panose="020B0502040204020203"/>
            </a:endParaRPr>
          </a:p>
          <a:p>
            <a:pPr marL="93345">
              <a:lnSpc>
                <a:spcPct val="100000"/>
              </a:lnSpc>
              <a:spcBef>
                <a:spcPts val="120"/>
              </a:spcBef>
            </a:pPr>
            <a:r>
              <a:rPr sz="550" spc="-50" dirty="0">
                <a:latin typeface="Century" panose="02040604050505020304"/>
                <a:cs typeface="Century" panose="02040604050505020304"/>
              </a:rPr>
              <a:t>0</a:t>
            </a:r>
            <a:endParaRPr sz="55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2446" y="1762406"/>
            <a:ext cx="69850" cy="175260"/>
          </a:xfrm>
          <a:custGeom>
            <a:avLst/>
            <a:gdLst/>
            <a:ahLst/>
            <a:cxnLst/>
            <a:rect l="l" t="t" r="r" b="b"/>
            <a:pathLst>
              <a:path w="69850" h="175260">
                <a:moveTo>
                  <a:pt x="0" y="0"/>
                </a:moveTo>
                <a:lnTo>
                  <a:pt x="0" y="175097"/>
                </a:lnTo>
              </a:path>
              <a:path w="69850" h="175260">
                <a:moveTo>
                  <a:pt x="69066" y="0"/>
                </a:moveTo>
                <a:lnTo>
                  <a:pt x="69377" y="177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92689" y="1755169"/>
            <a:ext cx="18224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50" spc="-335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819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22" baseline="-38000" dirty="0">
                <a:latin typeface="Bookman Old Style" panose="02050604050505020204"/>
                <a:cs typeface="Bookman Old Style" panose="02050604050505020204"/>
              </a:rPr>
              <a:t>y</a:t>
            </a:r>
            <a:r>
              <a:rPr sz="825" spc="-22" baseline="-76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6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41512" y="1762406"/>
            <a:ext cx="189865" cy="189230"/>
          </a:xfrm>
          <a:custGeom>
            <a:avLst/>
            <a:gdLst/>
            <a:ahLst/>
            <a:cxnLst/>
            <a:rect l="l" t="t" r="r" b="b"/>
            <a:pathLst>
              <a:path w="189864" h="189230">
                <a:moveTo>
                  <a:pt x="0" y="0"/>
                </a:moveTo>
                <a:lnTo>
                  <a:pt x="189276" y="189161"/>
                </a:lnTo>
              </a:path>
              <a:path w="189864" h="189230">
                <a:moveTo>
                  <a:pt x="188965" y="188965"/>
                </a:moveTo>
                <a:lnTo>
                  <a:pt x="189276" y="189161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720271" y="1477093"/>
            <a:ext cx="1083310" cy="280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800" spc="-10" dirty="0">
                <a:solidFill>
                  <a:srgbClr val="FF0000"/>
                </a:solidFill>
                <a:latin typeface="Century" panose="02040604050505020304"/>
                <a:cs typeface="Century" panose="02040604050505020304"/>
              </a:rPr>
              <a:t>Unsafe!</a:t>
            </a:r>
            <a:endParaRPr sz="800">
              <a:latin typeface="Century" panose="02040604050505020304"/>
              <a:cs typeface="Century" panose="02040604050505020304"/>
            </a:endParaRPr>
          </a:p>
          <a:p>
            <a:pPr marL="130175">
              <a:lnSpc>
                <a:spcPct val="100000"/>
              </a:lnSpc>
              <a:spcBef>
                <a:spcPts val="35"/>
              </a:spcBef>
            </a:pPr>
            <a:r>
              <a:rPr sz="800" spc="120" dirty="0">
                <a:latin typeface="Bookman Old Style" panose="02050604050505020204"/>
                <a:cs typeface="Bookman Old Style" panose="02050604050505020204"/>
              </a:rPr>
              <a:t>=[]</a:t>
            </a:r>
            <a:r>
              <a:rPr sz="800" spc="15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800" spc="125" dirty="0">
                <a:latin typeface="Bookman Old Style" panose="02050604050505020204"/>
                <a:cs typeface="Bookman Old Style" panose="02050604050505020204"/>
              </a:rPr>
              <a:t>x,</a:t>
            </a:r>
            <a:r>
              <a:rPr sz="800" spc="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a[i]</a:t>
            </a:r>
            <a:r>
              <a:rPr sz="800" spc="38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800" spc="120" dirty="0">
                <a:latin typeface="Bookman Old Style" panose="02050604050505020204"/>
                <a:cs typeface="Bookman Old Style" panose="02050604050505020204"/>
              </a:rPr>
              <a:t>[]=</a:t>
            </a:r>
            <a:r>
              <a:rPr sz="800" spc="15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-75" baseline="7000" dirty="0">
                <a:latin typeface="Bookman Old Style" panose="02050604050505020204"/>
                <a:cs typeface="Bookman Old Style" panose="02050604050505020204"/>
              </a:rPr>
              <a:t>y</a:t>
            </a:r>
            <a:endParaRPr sz="1200" baseline="7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8_ What is Control Flow Graph _ Basic Blocks - 0-9-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997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90" dirty="0"/>
              <a:t>Array</a:t>
            </a:r>
            <a:r>
              <a:rPr spc="190" dirty="0"/>
              <a:t> </a:t>
            </a:r>
            <a:r>
              <a:rPr spc="-10" dirty="0"/>
              <a:t>References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986891" y="1324392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670489" y="1621274"/>
            <a:ext cx="1015365" cy="336550"/>
            <a:chOff x="2670489" y="1621274"/>
            <a:chExt cx="1015365" cy="336550"/>
          </a:xfrm>
        </p:grpSpPr>
        <p:sp>
          <p:nvSpPr>
            <p:cNvPr id="7" name="object 7"/>
            <p:cNvSpPr/>
            <p:nvPr/>
          </p:nvSpPr>
          <p:spPr>
            <a:xfrm>
              <a:off x="2824486" y="1624131"/>
              <a:ext cx="220979" cy="138430"/>
            </a:xfrm>
            <a:custGeom>
              <a:avLst/>
              <a:gdLst/>
              <a:ahLst/>
              <a:cxnLst/>
              <a:rect l="l" t="t" r="r" b="b"/>
              <a:pathLst>
                <a:path w="220980" h="138430">
                  <a:moveTo>
                    <a:pt x="220525" y="69137"/>
                  </a:moveTo>
                  <a:lnTo>
                    <a:pt x="202005" y="30778"/>
                  </a:lnTo>
                  <a:lnTo>
                    <a:pt x="152460" y="5265"/>
                  </a:lnTo>
                  <a:lnTo>
                    <a:pt x="110262" y="0"/>
                  </a:lnTo>
                  <a:lnTo>
                    <a:pt x="88649" y="1341"/>
                  </a:lnTo>
                  <a:lnTo>
                    <a:pt x="49086" y="11618"/>
                  </a:lnTo>
                  <a:lnTo>
                    <a:pt x="8389" y="42677"/>
                  </a:lnTo>
                  <a:lnTo>
                    <a:pt x="0" y="69137"/>
                  </a:lnTo>
                  <a:lnTo>
                    <a:pt x="2137" y="82690"/>
                  </a:lnTo>
                  <a:lnTo>
                    <a:pt x="32288" y="118023"/>
                  </a:lnTo>
                  <a:lnTo>
                    <a:pt x="68065" y="133009"/>
                  </a:lnTo>
                  <a:lnTo>
                    <a:pt x="110262" y="138275"/>
                  </a:lnTo>
                  <a:lnTo>
                    <a:pt x="131876" y="136933"/>
                  </a:lnTo>
                  <a:lnTo>
                    <a:pt x="171439" y="126656"/>
                  </a:lnTo>
                  <a:lnTo>
                    <a:pt x="212135" y="95597"/>
                  </a:lnTo>
                  <a:lnTo>
                    <a:pt x="220525" y="69137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73347" y="1762407"/>
              <a:ext cx="523240" cy="192405"/>
            </a:xfrm>
            <a:custGeom>
              <a:avLst/>
              <a:gdLst/>
              <a:ahLst/>
              <a:cxnLst/>
              <a:rect l="l" t="t" r="r" b="b"/>
              <a:pathLst>
                <a:path w="523239" h="192405">
                  <a:moveTo>
                    <a:pt x="192272" y="0"/>
                  </a:moveTo>
                  <a:lnTo>
                    <a:pt x="0" y="192272"/>
                  </a:lnTo>
                </a:path>
                <a:path w="523239" h="192405">
                  <a:moveTo>
                    <a:pt x="330476" y="0"/>
                  </a:moveTo>
                  <a:lnTo>
                    <a:pt x="330788" y="177"/>
                  </a:lnTo>
                </a:path>
                <a:path w="523239" h="192405">
                  <a:moveTo>
                    <a:pt x="330476" y="0"/>
                  </a:moveTo>
                  <a:lnTo>
                    <a:pt x="522874" y="192272"/>
                  </a:lnTo>
                </a:path>
                <a:path w="523239" h="192405">
                  <a:moveTo>
                    <a:pt x="522563" y="192077"/>
                  </a:moveTo>
                  <a:lnTo>
                    <a:pt x="522874" y="192272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62174" y="1624131"/>
              <a:ext cx="220979" cy="138430"/>
            </a:xfrm>
            <a:custGeom>
              <a:avLst/>
              <a:gdLst/>
              <a:ahLst/>
              <a:cxnLst/>
              <a:rect l="l" t="t" r="r" b="b"/>
              <a:pathLst>
                <a:path w="220979" h="138430">
                  <a:moveTo>
                    <a:pt x="220525" y="69137"/>
                  </a:moveTo>
                  <a:lnTo>
                    <a:pt x="202005" y="30778"/>
                  </a:lnTo>
                  <a:lnTo>
                    <a:pt x="152460" y="5265"/>
                  </a:lnTo>
                  <a:lnTo>
                    <a:pt x="110262" y="0"/>
                  </a:lnTo>
                  <a:lnTo>
                    <a:pt x="88649" y="1341"/>
                  </a:lnTo>
                  <a:lnTo>
                    <a:pt x="49086" y="11618"/>
                  </a:lnTo>
                  <a:lnTo>
                    <a:pt x="8389" y="42677"/>
                  </a:lnTo>
                  <a:lnTo>
                    <a:pt x="0" y="69137"/>
                  </a:lnTo>
                  <a:lnTo>
                    <a:pt x="2137" y="82690"/>
                  </a:lnTo>
                  <a:lnTo>
                    <a:pt x="32288" y="118023"/>
                  </a:lnTo>
                  <a:lnTo>
                    <a:pt x="68065" y="133009"/>
                  </a:lnTo>
                  <a:lnTo>
                    <a:pt x="110262" y="138275"/>
                  </a:lnTo>
                  <a:lnTo>
                    <a:pt x="131876" y="136933"/>
                  </a:lnTo>
                  <a:lnTo>
                    <a:pt x="171439" y="126656"/>
                  </a:lnTo>
                  <a:lnTo>
                    <a:pt x="212135" y="95597"/>
                  </a:lnTo>
                  <a:lnTo>
                    <a:pt x="220525" y="69137"/>
                  </a:lnTo>
                  <a:close/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62174" y="1729994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0"/>
                  </a:moveTo>
                  <a:lnTo>
                    <a:pt x="0" y="311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527998" y="1758290"/>
            <a:ext cx="80962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668020" algn="l"/>
              </a:tabLst>
            </a:pPr>
            <a:r>
              <a:rPr sz="1200" spc="-15" baseline="-38000" dirty="0"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825" spc="-15" baseline="-71000" dirty="0">
                <a:latin typeface="Century" panose="02040604050505020304"/>
                <a:cs typeface="Century" panose="02040604050505020304"/>
              </a:rPr>
              <a:t>0</a:t>
            </a:r>
            <a:r>
              <a:rPr sz="825" spc="-89" baseline="-71000" dirty="0">
                <a:latin typeface="Century" panose="02040604050505020304"/>
                <a:cs typeface="Century" panose="02040604050505020304"/>
              </a:rPr>
              <a:t> </a:t>
            </a:r>
            <a:r>
              <a:rPr sz="1450" spc="-88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1450" spc="-300" dirty="0">
                <a:latin typeface="Segoe UI Symbol" panose="020B0502040204020203"/>
                <a:cs typeface="Segoe UI Symbol" panose="020B0502040204020203"/>
              </a:rPr>
              <a:t>¸</a:t>
            </a:r>
            <a:r>
              <a:rPr sz="1450" spc="-250" dirty="0">
                <a:latin typeface="Segoe UI Symbol" panose="020B0502040204020203"/>
                <a:cs typeface="Segoe UI Symbol" panose="020B0502040204020203"/>
              </a:rPr>
              <a:t> </a:t>
            </a:r>
            <a:r>
              <a:rPr sz="2175" spc="-1110" baseline="-10000" dirty="0">
                <a:latin typeface="Segoe UI Symbol" panose="020B0502040204020203"/>
                <a:cs typeface="Segoe UI Symbol" panose="020B0502040204020203"/>
              </a:rPr>
              <a:t>t</a:t>
            </a:r>
            <a:r>
              <a:rPr sz="2175" spc="-1110" baseline="-10000" dirty="0">
                <a:latin typeface="Courier New" panose="02070309020205020404"/>
                <a:cs typeface="Courier New" panose="02070309020205020404"/>
              </a:rPr>
              <a:t>L</a:t>
            </a:r>
            <a:r>
              <a:rPr sz="2175" baseline="-100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1450" spc="-204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715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172" baseline="-38000" dirty="0"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825" spc="172" baseline="-71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1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92292" y="1729994"/>
            <a:ext cx="770255" cy="257175"/>
          </a:xfrm>
          <a:custGeom>
            <a:avLst/>
            <a:gdLst/>
            <a:ahLst/>
            <a:cxnLst/>
            <a:rect l="l" t="t" r="r" b="b"/>
            <a:pathLst>
              <a:path w="770254" h="257175">
                <a:moveTo>
                  <a:pt x="769882" y="0"/>
                </a:moveTo>
                <a:lnTo>
                  <a:pt x="0" y="256689"/>
                </a:lnTo>
              </a:path>
              <a:path w="770254" h="257175">
                <a:moveTo>
                  <a:pt x="0" y="256378"/>
                </a:moveTo>
                <a:lnTo>
                  <a:pt x="0" y="256689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484526" y="1704644"/>
            <a:ext cx="171450" cy="38163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80"/>
              </a:spcBef>
            </a:pPr>
            <a:r>
              <a:rPr sz="1200" spc="22" baseline="-52000" dirty="0"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450" spc="-840" dirty="0">
                <a:latin typeface="Courier New" panose="02070309020205020404"/>
                <a:cs typeface="Courier New" panose="02070309020205020404"/>
              </a:rPr>
              <a:t>,</a:t>
            </a:r>
            <a:r>
              <a:rPr sz="1450" spc="-1420" dirty="0">
                <a:latin typeface="Segoe UI Symbol" panose="020B0502040204020203"/>
                <a:cs typeface="Segoe UI Symbol" panose="020B0502040204020203"/>
              </a:rPr>
              <a:t>✏</a:t>
            </a:r>
            <a:endParaRPr sz="1450">
              <a:latin typeface="Segoe UI Symbol" panose="020B0502040204020203"/>
              <a:cs typeface="Segoe UI Symbol" panose="020B0502040204020203"/>
            </a:endParaRPr>
          </a:p>
          <a:p>
            <a:pPr marL="93345">
              <a:lnSpc>
                <a:spcPct val="100000"/>
              </a:lnSpc>
              <a:spcBef>
                <a:spcPts val="120"/>
              </a:spcBef>
            </a:pPr>
            <a:r>
              <a:rPr sz="550" spc="-50" dirty="0">
                <a:latin typeface="Century" panose="02040604050505020304"/>
                <a:cs typeface="Century" panose="02040604050505020304"/>
              </a:rPr>
              <a:t>0</a:t>
            </a:r>
            <a:endParaRPr sz="55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572446" y="1762406"/>
            <a:ext cx="69850" cy="175260"/>
          </a:xfrm>
          <a:custGeom>
            <a:avLst/>
            <a:gdLst/>
            <a:ahLst/>
            <a:cxnLst/>
            <a:rect l="l" t="t" r="r" b="b"/>
            <a:pathLst>
              <a:path w="69850" h="175260">
                <a:moveTo>
                  <a:pt x="0" y="0"/>
                </a:moveTo>
                <a:lnTo>
                  <a:pt x="0" y="175097"/>
                </a:lnTo>
              </a:path>
              <a:path w="69850" h="175260">
                <a:moveTo>
                  <a:pt x="69066" y="0"/>
                </a:moveTo>
                <a:lnTo>
                  <a:pt x="69377" y="177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792689" y="1755169"/>
            <a:ext cx="182245" cy="2463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450" spc="-335" dirty="0">
                <a:latin typeface="Segoe UI Symbol" panose="020B0502040204020203"/>
                <a:cs typeface="Segoe UI Symbol" panose="020B0502040204020203"/>
              </a:rPr>
              <a:t>,</a:t>
            </a:r>
            <a:r>
              <a:rPr sz="1450" spc="-819" dirty="0">
                <a:latin typeface="Courier New" panose="02070309020205020404"/>
                <a:cs typeface="Courier New" panose="02070309020205020404"/>
              </a:rPr>
              <a:t>˛</a:t>
            </a:r>
            <a:r>
              <a:rPr sz="1200" spc="-22" baseline="-38000" dirty="0">
                <a:latin typeface="Bookman Old Style" panose="02050604050505020204"/>
                <a:cs typeface="Bookman Old Style" panose="02050604050505020204"/>
              </a:rPr>
              <a:t>y</a:t>
            </a:r>
            <a:r>
              <a:rPr sz="825" spc="-22" baseline="-76000" dirty="0">
                <a:latin typeface="Century" panose="02040604050505020304"/>
                <a:cs typeface="Century" panose="02040604050505020304"/>
              </a:rPr>
              <a:t>0</a:t>
            </a:r>
            <a:endParaRPr sz="825" baseline="-76000">
              <a:latin typeface="Century" panose="02040604050505020304"/>
              <a:cs typeface="Century" panose="020406040505050203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41512" y="1762406"/>
            <a:ext cx="189865" cy="189230"/>
          </a:xfrm>
          <a:custGeom>
            <a:avLst/>
            <a:gdLst/>
            <a:ahLst/>
            <a:cxnLst/>
            <a:rect l="l" t="t" r="r" b="b"/>
            <a:pathLst>
              <a:path w="189864" h="189230">
                <a:moveTo>
                  <a:pt x="0" y="0"/>
                </a:moveTo>
                <a:lnTo>
                  <a:pt x="189276" y="189161"/>
                </a:lnTo>
              </a:path>
              <a:path w="189864" h="189230">
                <a:moveTo>
                  <a:pt x="188965" y="188965"/>
                </a:moveTo>
                <a:lnTo>
                  <a:pt x="189276" y="189161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2720271" y="1477093"/>
            <a:ext cx="1083310" cy="2800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800" spc="-10" dirty="0">
                <a:solidFill>
                  <a:srgbClr val="FF0000"/>
                </a:solidFill>
                <a:latin typeface="Century" panose="02040604050505020304"/>
                <a:cs typeface="Century" panose="02040604050505020304"/>
              </a:rPr>
              <a:t>Unsafe!</a:t>
            </a:r>
            <a:endParaRPr sz="800">
              <a:latin typeface="Century" panose="02040604050505020304"/>
              <a:cs typeface="Century" panose="02040604050505020304"/>
            </a:endParaRPr>
          </a:p>
          <a:p>
            <a:pPr marL="130175">
              <a:lnSpc>
                <a:spcPct val="100000"/>
              </a:lnSpc>
              <a:spcBef>
                <a:spcPts val="35"/>
              </a:spcBef>
            </a:pPr>
            <a:r>
              <a:rPr sz="800" spc="120" dirty="0">
                <a:latin typeface="Bookman Old Style" panose="02050604050505020204"/>
                <a:cs typeface="Bookman Old Style" panose="02050604050505020204"/>
              </a:rPr>
              <a:t>=[]</a:t>
            </a:r>
            <a:r>
              <a:rPr sz="800" spc="15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800" spc="125" dirty="0">
                <a:latin typeface="Bookman Old Style" panose="02050604050505020204"/>
                <a:cs typeface="Bookman Old Style" panose="02050604050505020204"/>
              </a:rPr>
              <a:t>x,</a:t>
            </a:r>
            <a:r>
              <a:rPr sz="800" spc="12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a[i]</a:t>
            </a:r>
            <a:r>
              <a:rPr sz="800" spc="38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800" spc="120" dirty="0">
                <a:latin typeface="Bookman Old Style" panose="02050604050505020204"/>
                <a:cs typeface="Bookman Old Style" panose="02050604050505020204"/>
              </a:rPr>
              <a:t>[]=</a:t>
            </a:r>
            <a:r>
              <a:rPr sz="800" spc="15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spc="-75" baseline="7000" dirty="0">
                <a:latin typeface="Bookman Old Style" panose="02050604050505020204"/>
                <a:cs typeface="Bookman Old Style" panose="02050604050505020204"/>
              </a:rPr>
              <a:t>y</a:t>
            </a:r>
            <a:endParaRPr sz="1200" baseline="7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577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Array</a:t>
            </a:r>
            <a:r>
              <a:rPr sz="1400" b="1" spc="1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References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891" y="1341308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7208" y="1217279"/>
            <a:ext cx="1399523" cy="92590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5779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Array</a:t>
            </a:r>
            <a:r>
              <a:rPr sz="1400" b="1" spc="19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References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891" y="1341308"/>
            <a:ext cx="498475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3495">
              <a:lnSpc>
                <a:spcPct val="100000"/>
              </a:lnSpc>
              <a:spcBef>
                <a:spcPts val="4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j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]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6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y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31750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z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0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[</a:t>
            </a:r>
            <a:r>
              <a:rPr sz="1100" i="1" spc="-2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i</a:t>
            </a:r>
            <a:r>
              <a:rPr sz="1100" spc="-20" dirty="0">
                <a:solidFill>
                  <a:srgbClr val="FF0000"/>
                </a:solidFill>
                <a:latin typeface="Garamond" panose="02020404030301010803"/>
                <a:cs typeface="Garamond" panose="02020404030301010803"/>
              </a:rPr>
              <a:t>]</a:t>
            </a:r>
            <a:endParaRPr sz="1100">
              <a:latin typeface="Garamond" panose="02020404030301010803"/>
              <a:cs typeface="Garamond" panose="02020404030301010803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7208" y="1217279"/>
            <a:ext cx="1399523" cy="92590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12494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Local</a:t>
            </a:r>
            <a:r>
              <a:rPr sz="600" b="1" spc="3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Remarks</a:t>
            </a:r>
            <a:endParaRPr spc="6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91081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329738"/>
            <a:ext cx="3971290" cy="6858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entire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memory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single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array!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5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C: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no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check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bounds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arrays,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so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memory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can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arbitrarily updated.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35150"/>
            <a:ext cx="65201" cy="6520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4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6946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Outline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1390281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1358479"/>
            <a:ext cx="13671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9FBFC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30" baseline="3000" dirty="0">
                <a:solidFill>
                  <a:srgbClr val="F9FBFC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Local</a:t>
            </a:r>
            <a:r>
              <a:rPr sz="1100" spc="6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Optimization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2012238"/>
            <a:ext cx="155257" cy="15525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4675" y="1980424"/>
            <a:ext cx="143954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5EFF3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592" baseline="3000" dirty="0">
                <a:solidFill>
                  <a:srgbClr val="E5EFF3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Global</a:t>
            </a:r>
            <a:r>
              <a:rPr sz="1100" spc="5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Optimization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4447237" y="3236248"/>
            <a:ext cx="118110" cy="57150"/>
            <a:chOff x="4447237" y="3236248"/>
            <a:chExt cx="118110" cy="57150"/>
          </a:xfrm>
        </p:grpSpPr>
        <p:sp>
          <p:nvSpPr>
            <p:cNvPr id="4" name="object 4"/>
            <p:cNvSpPr/>
            <p:nvPr/>
          </p:nvSpPr>
          <p:spPr>
            <a:xfrm>
              <a:off x="4451033" y="3269259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96754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95300" y="182191"/>
            <a:ext cx="17716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8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Example:</a:t>
            </a:r>
            <a:r>
              <a:rPr sz="1400" b="1" spc="38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-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quicksort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38544" y="570417"/>
          <a:ext cx="4407535" cy="2760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30700"/>
              </a:tblGrid>
              <a:tr h="2514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void</a:t>
                      </a:r>
                      <a:r>
                        <a:rPr sz="900" spc="24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75" dirty="0">
                          <a:latin typeface="Palatino Linotype" panose="02040502050505030304"/>
                          <a:cs typeface="Palatino Linotype" panose="02040502050505030304"/>
                        </a:rPr>
                        <a:t>quicksort(</a:t>
                      </a:r>
                      <a:r>
                        <a:rPr sz="900" spc="7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int</a:t>
                      </a:r>
                      <a:r>
                        <a:rPr sz="900" spc="25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45" dirty="0">
                          <a:latin typeface="Palatino Linotype" panose="02040502050505030304"/>
                          <a:cs typeface="Palatino Linotype" panose="02040502050505030304"/>
                        </a:rPr>
                        <a:t>a[],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int</a:t>
                      </a:r>
                      <a:r>
                        <a:rPr sz="900" spc="25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m,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int</a:t>
                      </a:r>
                      <a:r>
                        <a:rPr sz="900" spc="24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55" dirty="0">
                          <a:latin typeface="Palatino Linotype" panose="02040502050505030304"/>
                          <a:cs typeface="Palatino Linotype" panose="02040502050505030304"/>
                        </a:rPr>
                        <a:t>n)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4" dirty="0">
                          <a:latin typeface="Palatino Linotype" panose="02040502050505030304"/>
                          <a:cs typeface="Palatino Linotype" panose="02040502050505030304"/>
                        </a:rPr>
                        <a:t>{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10496" marB="5416">
                    <a:lnT w="6350">
                      <a:solidFill>
                        <a:srgbClr val="000000"/>
                      </a:solidFill>
                      <a:prstDash val="solid"/>
                    </a:lnT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>
                        <a:lnSpc>
                          <a:spcPts val="760"/>
                        </a:lnSpc>
                      </a:pPr>
                      <a:r>
                        <a:rPr sz="900" spc="11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int</a:t>
                      </a:r>
                      <a:r>
                        <a:rPr sz="900" spc="23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25" dirty="0">
                          <a:latin typeface="Palatino Linotype" panose="02040502050505030304"/>
                          <a:cs typeface="Palatino Linotype" panose="02040502050505030304"/>
                        </a:rPr>
                        <a:t>i,</a:t>
                      </a:r>
                      <a:r>
                        <a:rPr sz="900" spc="23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j,</a:t>
                      </a:r>
                      <a:r>
                        <a:rPr sz="900" spc="24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v,</a:t>
                      </a:r>
                      <a:r>
                        <a:rPr sz="900" spc="23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20" dirty="0">
                          <a:latin typeface="Palatino Linotype" panose="02040502050505030304"/>
                          <a:cs typeface="Palatino Linotype" panose="02040502050505030304"/>
                        </a:rPr>
                        <a:t>x;</a:t>
                      </a:r>
                      <a:r>
                        <a:rPr sz="900" spc="24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8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if</a:t>
                      </a:r>
                      <a:r>
                        <a:rPr sz="900" spc="23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55" dirty="0">
                          <a:latin typeface="Palatino Linotype" panose="02040502050505030304"/>
                          <a:cs typeface="Palatino Linotype" panose="02040502050505030304"/>
                        </a:rPr>
                        <a:t>(n</a:t>
                      </a:r>
                      <a:r>
                        <a:rPr sz="900" spc="23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&lt;=</a:t>
                      </a:r>
                      <a:r>
                        <a:rPr sz="900" spc="23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-10" dirty="0">
                          <a:latin typeface="Palatino Linotype" panose="02040502050505030304"/>
                          <a:cs typeface="Palatino Linotype" panose="02040502050505030304"/>
                        </a:rPr>
                        <a:t>m)</a:t>
                      </a:r>
                      <a:r>
                        <a:rPr sz="900" spc="23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7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return</a:t>
                      </a:r>
                      <a:r>
                        <a:rPr sz="900" spc="70" dirty="0">
                          <a:latin typeface="Palatino Linotype" panose="02040502050505030304"/>
                          <a:cs typeface="Palatino Linotype" panose="02040502050505030304"/>
                        </a:rPr>
                        <a:t>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>
                        <a:lnSpc>
                          <a:spcPts val="760"/>
                        </a:lnSpc>
                      </a:pPr>
                      <a:r>
                        <a:rPr sz="90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/*fragment</a:t>
                      </a:r>
                      <a:r>
                        <a:rPr sz="900" spc="45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starts</a:t>
                      </a:r>
                      <a:r>
                        <a:rPr sz="900" spc="455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65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here*/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>
                        <a:lnSpc>
                          <a:spcPts val="760"/>
                        </a:lnSpc>
                      </a:pPr>
                      <a:r>
                        <a:rPr sz="900" spc="204" dirty="0">
                          <a:latin typeface="Palatino Linotype" panose="02040502050505030304"/>
                          <a:cs typeface="Palatino Linotype" panose="02040502050505030304"/>
                        </a:rPr>
                        <a:t>i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m-1;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j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0" dirty="0">
                          <a:latin typeface="Palatino Linotype" panose="02040502050505030304"/>
                          <a:cs typeface="Palatino Linotype" panose="02040502050505030304"/>
                        </a:rPr>
                        <a:t>n;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v</a:t>
                      </a:r>
                      <a:r>
                        <a:rPr sz="900" spc="26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a[n];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>
                        <a:lnSpc>
                          <a:spcPts val="760"/>
                        </a:lnSpc>
                      </a:pP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while</a:t>
                      </a:r>
                      <a:r>
                        <a:rPr sz="900" spc="30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4" dirty="0">
                          <a:latin typeface="Palatino Linotype" panose="02040502050505030304"/>
                          <a:cs typeface="Palatino Linotype" panose="02040502050505030304"/>
                        </a:rPr>
                        <a:t>(1)</a:t>
                      </a:r>
                      <a:r>
                        <a:rPr sz="900" spc="30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14" dirty="0">
                          <a:latin typeface="Palatino Linotype" panose="02040502050505030304"/>
                          <a:cs typeface="Palatino Linotype" panose="02040502050505030304"/>
                        </a:rPr>
                        <a:t>{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102235">
                        <a:lnSpc>
                          <a:spcPts val="760"/>
                        </a:lnSpc>
                      </a:pP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do</a:t>
                      </a:r>
                      <a:r>
                        <a:rPr sz="900" spc="25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04" dirty="0">
                          <a:latin typeface="Palatino Linotype" panose="02040502050505030304"/>
                          <a:cs typeface="Palatino Linotype" panose="02040502050505030304"/>
                        </a:rPr>
                        <a:t>i</a:t>
                      </a:r>
                      <a:r>
                        <a:rPr sz="900" spc="24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20" dirty="0">
                          <a:latin typeface="Palatino Linotype" panose="02040502050505030304"/>
                          <a:cs typeface="Palatino Linotype" panose="02040502050505030304"/>
                        </a:rPr>
                        <a:t>i+1;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while</a:t>
                      </a:r>
                      <a:r>
                        <a:rPr sz="900" spc="254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45" dirty="0">
                          <a:latin typeface="Palatino Linotype" panose="02040502050505030304"/>
                          <a:cs typeface="Palatino Linotype" panose="02040502050505030304"/>
                        </a:rPr>
                        <a:t>(a[i]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&lt;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v);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102235">
                        <a:lnSpc>
                          <a:spcPts val="760"/>
                        </a:lnSpc>
                      </a:pP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do</a:t>
                      </a:r>
                      <a:r>
                        <a:rPr sz="900" spc="25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j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45" dirty="0">
                          <a:latin typeface="Palatino Linotype" panose="02040502050505030304"/>
                          <a:cs typeface="Palatino Linotype" panose="02040502050505030304"/>
                        </a:rPr>
                        <a:t>j-</a:t>
                      </a:r>
                      <a:r>
                        <a:rPr sz="900" spc="195" dirty="0">
                          <a:latin typeface="Palatino Linotype" panose="02040502050505030304"/>
                          <a:cs typeface="Palatino Linotype" panose="02040502050505030304"/>
                        </a:rPr>
                        <a:t>1;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while</a:t>
                      </a:r>
                      <a:r>
                        <a:rPr sz="900" spc="254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55" dirty="0">
                          <a:latin typeface="Palatino Linotype" panose="02040502050505030304"/>
                          <a:cs typeface="Palatino Linotype" panose="02040502050505030304"/>
                        </a:rPr>
                        <a:t>(a[j]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&gt;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v);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102235">
                        <a:lnSpc>
                          <a:spcPts val="760"/>
                        </a:lnSpc>
                      </a:pPr>
                      <a:r>
                        <a:rPr sz="900" spc="18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if</a:t>
                      </a:r>
                      <a:r>
                        <a:rPr sz="900" spc="254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85" dirty="0">
                          <a:latin typeface="Palatino Linotype" panose="02040502050505030304"/>
                          <a:cs typeface="Palatino Linotype" panose="02040502050505030304"/>
                        </a:rPr>
                        <a:t>(i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&gt;=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210" dirty="0">
                          <a:latin typeface="Palatino Linotype" panose="02040502050505030304"/>
                          <a:cs typeface="Palatino Linotype" panose="02040502050505030304"/>
                        </a:rPr>
                        <a:t>j)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45" dirty="0">
                          <a:solidFill>
                            <a:srgbClr val="0000FF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break</a:t>
                      </a:r>
                      <a:r>
                        <a:rPr sz="900" spc="45" dirty="0">
                          <a:latin typeface="Palatino Linotype" panose="02040502050505030304"/>
                          <a:cs typeface="Palatino Linotype" panose="02040502050505030304"/>
                        </a:rPr>
                        <a:t>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255905">
                        <a:lnSpc>
                          <a:spcPts val="760"/>
                        </a:lnSpc>
                      </a:pP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x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60" dirty="0">
                          <a:latin typeface="Palatino Linotype" panose="02040502050505030304"/>
                          <a:cs typeface="Palatino Linotype" panose="02040502050505030304"/>
                        </a:rPr>
                        <a:t>a[i];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40" dirty="0">
                          <a:latin typeface="Palatino Linotype" panose="02040502050505030304"/>
                          <a:cs typeface="Palatino Linotype" panose="02040502050505030304"/>
                        </a:rPr>
                        <a:t>a[i]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70" dirty="0">
                          <a:latin typeface="Palatino Linotype" panose="02040502050505030304"/>
                          <a:cs typeface="Palatino Linotype" panose="02040502050505030304"/>
                        </a:rPr>
                        <a:t>a[j];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50" dirty="0">
                          <a:latin typeface="Palatino Linotype" panose="02040502050505030304"/>
                          <a:cs typeface="Palatino Linotype" panose="02040502050505030304"/>
                        </a:rPr>
                        <a:t>a[j]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x;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153670">
                        <a:lnSpc>
                          <a:spcPts val="760"/>
                        </a:lnSpc>
                      </a:pPr>
                      <a:r>
                        <a:rPr sz="900" spc="114" dirty="0">
                          <a:latin typeface="Palatino Linotype" panose="02040502050505030304"/>
                          <a:cs typeface="Palatino Linotype" panose="02040502050505030304"/>
                        </a:rPr>
                        <a:t>}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 marL="102235">
                        <a:lnSpc>
                          <a:spcPts val="760"/>
                        </a:lnSpc>
                      </a:pP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x</a:t>
                      </a:r>
                      <a:r>
                        <a:rPr sz="900" spc="25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60" dirty="0">
                          <a:latin typeface="Palatino Linotype" panose="02040502050505030304"/>
                          <a:cs typeface="Palatino Linotype" panose="02040502050505030304"/>
                        </a:rPr>
                        <a:t>a[i];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40" dirty="0">
                          <a:latin typeface="Palatino Linotype" panose="02040502050505030304"/>
                          <a:cs typeface="Palatino Linotype" panose="02040502050505030304"/>
                        </a:rPr>
                        <a:t>a[i]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105" dirty="0">
                          <a:latin typeface="Palatino Linotype" panose="02040502050505030304"/>
                          <a:cs typeface="Palatino Linotype" panose="02040502050505030304"/>
                        </a:rPr>
                        <a:t>a[n];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70" dirty="0">
                          <a:latin typeface="Palatino Linotype" panose="02040502050505030304"/>
                          <a:cs typeface="Palatino Linotype" panose="02040502050505030304"/>
                        </a:rPr>
                        <a:t>a[n]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latin typeface="Palatino Linotype" panose="02040502050505030304"/>
                          <a:cs typeface="Palatino Linotype" panose="02040502050505030304"/>
                        </a:rPr>
                        <a:t>=</a:t>
                      </a:r>
                      <a:r>
                        <a:rPr sz="900" spc="26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95" dirty="0">
                          <a:latin typeface="Palatino Linotype" panose="02040502050505030304"/>
                          <a:cs typeface="Palatino Linotype" panose="02040502050505030304"/>
                        </a:rPr>
                        <a:t>x;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205104">
                <a:tc>
                  <a:txBody>
                    <a:bodyPr/>
                    <a:lstStyle/>
                    <a:p>
                      <a:pPr>
                        <a:lnSpc>
                          <a:spcPts val="760"/>
                        </a:lnSpc>
                      </a:pPr>
                      <a:r>
                        <a:rPr sz="90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/*fragment</a:t>
                      </a:r>
                      <a:r>
                        <a:rPr sz="900" spc="40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end</a:t>
                      </a:r>
                      <a:r>
                        <a:rPr sz="900" spc="405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65" dirty="0">
                          <a:solidFill>
                            <a:srgbClr val="009900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here*/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102235">
                        <a:lnSpc>
                          <a:spcPts val="645"/>
                        </a:lnSpc>
                      </a:pPr>
                      <a:r>
                        <a:rPr sz="900" spc="90" dirty="0">
                          <a:latin typeface="Palatino Linotype" panose="02040502050505030304"/>
                          <a:cs typeface="Palatino Linotype" panose="02040502050505030304"/>
                        </a:rPr>
                        <a:t>quicksort(a,m,j);</a:t>
                      </a:r>
                      <a:r>
                        <a:rPr sz="900" spc="254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900" spc="80" dirty="0">
                          <a:latin typeface="Palatino Linotype" panose="02040502050505030304"/>
                          <a:cs typeface="Palatino Linotype" panose="02040502050505030304"/>
                        </a:rPr>
                        <a:t>quicksort(a,i+1,n);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>
                        <a:lnSpc>
                          <a:spcPts val="105"/>
                        </a:lnSpc>
                      </a:pPr>
                      <a:r>
                        <a:rPr sz="900" spc="114" dirty="0">
                          <a:latin typeface="Palatino Linotype" panose="02040502050505030304"/>
                          <a:cs typeface="Palatino Linotype" panose="02040502050505030304"/>
                        </a:rPr>
                        <a:t>}</a:t>
                      </a:r>
                      <a:endParaRPr sz="9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  <a:tr h="145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5416" marR="5416" marT="5416" marB="5416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Three-address</a:t>
            </a:r>
            <a:r>
              <a:rPr spc="200" dirty="0"/>
              <a:t> </a:t>
            </a:r>
            <a:r>
              <a:rPr spc="55" dirty="0"/>
              <a:t>code</a:t>
            </a:r>
            <a:r>
              <a:rPr spc="204" dirty="0"/>
              <a:t> </a:t>
            </a:r>
            <a:r>
              <a:rPr dirty="0"/>
              <a:t>for</a:t>
            </a:r>
            <a:r>
              <a:rPr spc="204" dirty="0"/>
              <a:t> </a:t>
            </a:r>
            <a:r>
              <a:rPr spc="50" dirty="0"/>
              <a:t>fragments</a:t>
            </a:r>
            <a:r>
              <a:rPr spc="204" dirty="0"/>
              <a:t> </a:t>
            </a:r>
            <a:r>
              <a:rPr dirty="0"/>
              <a:t>of</a:t>
            </a:r>
            <a:r>
              <a:rPr spc="204" dirty="0"/>
              <a:t> </a:t>
            </a:r>
            <a:r>
              <a:rPr spc="45" dirty="0"/>
              <a:t>qsort</a:t>
            </a:r>
            <a:endParaRPr spc="45" dirty="0"/>
          </a:p>
        </p:txBody>
      </p:sp>
      <p:sp>
        <p:nvSpPr>
          <p:cNvPr id="5" name="object 5"/>
          <p:cNvSpPr txBox="1"/>
          <p:nvPr/>
        </p:nvSpPr>
        <p:spPr>
          <a:xfrm>
            <a:off x="347438" y="819076"/>
            <a:ext cx="197485" cy="19481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215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(1)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>
              <a:lnSpc>
                <a:spcPct val="100000"/>
              </a:lnSpc>
              <a:spcBef>
                <a:spcPts val="110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(2)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>
              <a:lnSpc>
                <a:spcPct val="100000"/>
              </a:lnSpc>
              <a:spcBef>
                <a:spcPts val="115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(3)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(4)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>
              <a:lnSpc>
                <a:spcPct val="100000"/>
              </a:lnSpc>
              <a:spcBef>
                <a:spcPts val="115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(5)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(6)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>
              <a:lnSpc>
                <a:spcPct val="100000"/>
              </a:lnSpc>
              <a:spcBef>
                <a:spcPts val="115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(7)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>
              <a:lnSpc>
                <a:spcPct val="100000"/>
              </a:lnSpc>
              <a:spcBef>
                <a:spcPts val="110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(8)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69215">
              <a:lnSpc>
                <a:spcPct val="100000"/>
              </a:lnSpc>
              <a:spcBef>
                <a:spcPts val="105"/>
              </a:spcBef>
            </a:pPr>
            <a:r>
              <a:rPr sz="750" spc="-25" dirty="0">
                <a:latin typeface="Arial" panose="020B0604020202020204"/>
                <a:cs typeface="Arial" panose="020B0604020202020204"/>
              </a:rPr>
              <a:t>(9)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(10)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(11)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(12)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(13)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(14)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(15)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6237" y="819076"/>
            <a:ext cx="714375" cy="19481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21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i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m-</a:t>
            </a:r>
            <a:r>
              <a:rPr sz="750" spc="-50" dirty="0">
                <a:latin typeface="Arial" panose="020B0604020202020204"/>
                <a:cs typeface="Arial" panose="020B0604020202020204"/>
              </a:rPr>
              <a:t>1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algn="just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j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50" dirty="0">
                <a:latin typeface="Arial" panose="020B0604020202020204"/>
                <a:cs typeface="Arial" panose="020B0604020202020204"/>
              </a:rPr>
              <a:t>n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271780" algn="just">
              <a:lnSpc>
                <a:spcPct val="112000"/>
              </a:lnSpc>
              <a:spcBef>
                <a:spcPts val="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t1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4*n</a:t>
            </a:r>
            <a:r>
              <a:rPr sz="750" dirty="0">
                <a:latin typeface="Arial" panose="020B0604020202020204"/>
                <a:cs typeface="Arial" panose="020B0604020202020204"/>
              </a:rPr>
              <a:t> v</a:t>
            </a:r>
            <a:r>
              <a:rPr sz="750" spc="295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a[t1] </a:t>
            </a:r>
            <a:r>
              <a:rPr sz="750" dirty="0">
                <a:latin typeface="Arial" panose="020B0604020202020204"/>
                <a:cs typeface="Arial" panose="020B0604020202020204"/>
              </a:rPr>
              <a:t>i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i+1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229870">
              <a:lnSpc>
                <a:spcPts val="1010"/>
              </a:lnSpc>
              <a:spcBef>
                <a:spcPts val="4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t2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4*i</a:t>
            </a:r>
            <a:r>
              <a:rPr sz="750" spc="5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t3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a[t2]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ts val="1000"/>
              </a:lnSpc>
              <a:spcBef>
                <a:spcPts val="1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if</a:t>
            </a:r>
            <a:r>
              <a:rPr sz="750" spc="2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t3&lt;v</a:t>
            </a:r>
            <a:r>
              <a:rPr sz="750" spc="20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goto</a:t>
            </a:r>
            <a:r>
              <a:rPr sz="750" spc="204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(5)</a:t>
            </a:r>
            <a:r>
              <a:rPr sz="750" dirty="0">
                <a:latin typeface="Arial" panose="020B0604020202020204"/>
                <a:cs typeface="Arial" panose="020B0604020202020204"/>
              </a:rPr>
              <a:t> j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5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j-</a:t>
            </a:r>
            <a:r>
              <a:rPr sz="750" spc="-50" dirty="0">
                <a:latin typeface="Arial" panose="020B0604020202020204"/>
                <a:cs typeface="Arial" panose="020B0604020202020204"/>
              </a:rPr>
              <a:t>1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229870">
              <a:lnSpc>
                <a:spcPts val="1010"/>
              </a:lnSpc>
              <a:spcBef>
                <a:spcPts val="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t4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4*j</a:t>
            </a:r>
            <a:r>
              <a:rPr sz="750" spc="5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t5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a[t4]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if</a:t>
            </a:r>
            <a:r>
              <a:rPr sz="750" spc="2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t5&gt;v</a:t>
            </a:r>
            <a:r>
              <a:rPr sz="750" spc="20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goto</a:t>
            </a:r>
            <a:r>
              <a:rPr sz="750" spc="204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(9)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62230">
              <a:lnSpc>
                <a:spcPct val="111000"/>
              </a:lnSpc>
              <a:spcBef>
                <a:spcPts val="10"/>
              </a:spcBef>
              <a:tabLst>
                <a:tab pos="459740" algn="l"/>
              </a:tabLst>
            </a:pPr>
            <a:r>
              <a:rPr sz="750" dirty="0">
                <a:latin typeface="Arial" panose="020B0604020202020204"/>
                <a:cs typeface="Arial" panose="020B0604020202020204"/>
              </a:rPr>
              <a:t>if</a:t>
            </a:r>
            <a:r>
              <a:rPr sz="750" spc="265" dirty="0">
                <a:latin typeface="Arial" panose="020B0604020202020204"/>
                <a:cs typeface="Arial" panose="020B0604020202020204"/>
              </a:rPr>
              <a:t>  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i&gt;=j</a:t>
            </a:r>
            <a:r>
              <a:rPr sz="750" dirty="0">
                <a:latin typeface="Arial" panose="020B0604020202020204"/>
                <a:cs typeface="Arial" panose="020B0604020202020204"/>
              </a:rPr>
              <a:t>	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goto</a:t>
            </a:r>
            <a:r>
              <a:rPr sz="750" dirty="0">
                <a:latin typeface="Arial" panose="020B0604020202020204"/>
                <a:cs typeface="Arial" panose="020B0604020202020204"/>
              </a:rPr>
              <a:t> t6</a:t>
            </a:r>
            <a:r>
              <a:rPr sz="750" spc="484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4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4*i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x</a:t>
            </a:r>
            <a:r>
              <a:rPr sz="750" spc="295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a[t6]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84787" y="819076"/>
            <a:ext cx="193675" cy="19481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(16)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(17)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(18)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(19)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(20)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(21)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(22)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(23)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(24)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(25)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(26)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(27)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(28)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(29)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(30)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33597" y="819076"/>
            <a:ext cx="489584" cy="41148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t7</a:t>
            </a:r>
            <a:r>
              <a:rPr sz="750" spc="495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4*i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13000"/>
              </a:lnSpc>
            </a:pPr>
            <a:r>
              <a:rPr sz="750" dirty="0">
                <a:latin typeface="Arial" panose="020B0604020202020204"/>
                <a:cs typeface="Arial" panose="020B0604020202020204"/>
              </a:rPr>
              <a:t>t8</a:t>
            </a:r>
            <a:r>
              <a:rPr sz="750" spc="495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4*j</a:t>
            </a:r>
            <a:r>
              <a:rPr sz="750" spc="5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t9</a:t>
            </a:r>
            <a:r>
              <a:rPr sz="750" spc="495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0" dirty="0">
                <a:latin typeface="Arial" panose="020B0604020202020204"/>
                <a:cs typeface="Arial" panose="020B0604020202020204"/>
              </a:rPr>
              <a:t>a[t8]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33597" y="1203582"/>
            <a:ext cx="553085" cy="2832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347980" algn="l"/>
              </a:tabLst>
            </a:pPr>
            <a:r>
              <a:rPr sz="750" spc="-20" dirty="0">
                <a:latin typeface="Arial" panose="020B0604020202020204"/>
                <a:cs typeface="Arial" panose="020B0604020202020204"/>
              </a:rPr>
              <a:t>a[t7]</a:t>
            </a:r>
            <a:r>
              <a:rPr sz="750" dirty="0">
                <a:latin typeface="Arial" panose="020B0604020202020204"/>
                <a:cs typeface="Arial" panose="020B0604020202020204"/>
              </a:rPr>
              <a:t>	=</a:t>
            </a:r>
            <a:r>
              <a:rPr sz="750" spc="24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t9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t10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4*j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33597" y="1459488"/>
            <a:ext cx="577215" cy="283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000"/>
              </a:lnSpc>
              <a:spcBef>
                <a:spcPts val="100"/>
              </a:spcBef>
              <a:tabLst>
                <a:tab pos="404495" algn="l"/>
              </a:tabLst>
            </a:pPr>
            <a:r>
              <a:rPr sz="750" spc="-10" dirty="0">
                <a:latin typeface="Arial" panose="020B0604020202020204"/>
                <a:cs typeface="Arial" panose="020B0604020202020204"/>
              </a:rPr>
              <a:t>a[t10]</a:t>
            </a:r>
            <a:r>
              <a:rPr sz="750" dirty="0">
                <a:latin typeface="Arial" panose="020B0604020202020204"/>
                <a:cs typeface="Arial" panose="020B0604020202020204"/>
              </a:rPr>
              <a:t>	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50" dirty="0">
                <a:latin typeface="Arial" panose="020B0604020202020204"/>
                <a:cs typeface="Arial" panose="020B0604020202020204"/>
              </a:rPr>
              <a:t>x</a:t>
            </a:r>
            <a:r>
              <a:rPr sz="750" dirty="0">
                <a:latin typeface="Arial" panose="020B0604020202020204"/>
                <a:cs typeface="Arial" panose="020B0604020202020204"/>
              </a:rPr>
              <a:t> goto</a:t>
            </a:r>
            <a:r>
              <a:rPr sz="750" spc="20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(5)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33597" y="1717966"/>
            <a:ext cx="535305" cy="28003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t11</a:t>
            </a:r>
            <a:r>
              <a:rPr sz="750" spc="16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0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4*i</a:t>
            </a:r>
            <a:endParaRPr sz="7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x</a:t>
            </a:r>
            <a:r>
              <a:rPr sz="750" spc="27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a[t11]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33597" y="1972592"/>
            <a:ext cx="597535" cy="4102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5"/>
              </a:spcBef>
            </a:pPr>
            <a:r>
              <a:rPr sz="750" dirty="0">
                <a:latin typeface="Arial" panose="020B0604020202020204"/>
                <a:cs typeface="Arial" panose="020B0604020202020204"/>
              </a:rPr>
              <a:t>t12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4*i</a:t>
            </a:r>
            <a:r>
              <a:rPr sz="750" spc="500" dirty="0">
                <a:latin typeface="Arial" panose="020B0604020202020204"/>
                <a:cs typeface="Arial" panose="020B0604020202020204"/>
              </a:rPr>
              <a:t> </a:t>
            </a:r>
            <a:r>
              <a:rPr sz="750" dirty="0">
                <a:latin typeface="Arial" panose="020B0604020202020204"/>
                <a:cs typeface="Arial" panose="020B0604020202020204"/>
              </a:rPr>
              <a:t>t13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4*n</a:t>
            </a:r>
            <a:r>
              <a:rPr sz="750" dirty="0">
                <a:latin typeface="Arial" panose="020B0604020202020204"/>
                <a:cs typeface="Arial" panose="020B0604020202020204"/>
              </a:rPr>
              <a:t> t14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a[t13]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4111" y="2372542"/>
            <a:ext cx="193675" cy="1390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50" spc="-20" dirty="0">
                <a:latin typeface="Arial" panose="020B0604020202020204"/>
                <a:cs typeface="Arial" panose="020B0604020202020204"/>
              </a:rPr>
              <a:t>(23)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3597" y="2358400"/>
            <a:ext cx="661035" cy="408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95"/>
              </a:spcBef>
              <a:tabLst>
                <a:tab pos="404495" algn="l"/>
              </a:tabLst>
            </a:pPr>
            <a:r>
              <a:rPr sz="750" spc="-10" dirty="0">
                <a:latin typeface="Arial" panose="020B0604020202020204"/>
                <a:cs typeface="Arial" panose="020B0604020202020204"/>
              </a:rPr>
              <a:t>a[t12]</a:t>
            </a:r>
            <a:r>
              <a:rPr sz="750" dirty="0">
                <a:latin typeface="Arial" panose="020B0604020202020204"/>
                <a:cs typeface="Arial" panose="020B0604020202020204"/>
              </a:rPr>
              <a:t>	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t14</a:t>
            </a:r>
            <a:r>
              <a:rPr sz="750" dirty="0">
                <a:latin typeface="Arial" panose="020B0604020202020204"/>
                <a:cs typeface="Arial" panose="020B0604020202020204"/>
              </a:rPr>
              <a:t> t15</a:t>
            </a:r>
            <a:r>
              <a:rPr sz="750" spc="150" dirty="0">
                <a:latin typeface="Arial" panose="020B0604020202020204"/>
                <a:cs typeface="Arial" panose="020B0604020202020204"/>
              </a:rPr>
              <a:t>  </a:t>
            </a:r>
            <a:r>
              <a:rPr sz="750" dirty="0">
                <a:latin typeface="Arial" panose="020B0604020202020204"/>
                <a:cs typeface="Arial" panose="020B0604020202020204"/>
              </a:rPr>
              <a:t>=</a:t>
            </a:r>
            <a:r>
              <a:rPr sz="750" spc="229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25" dirty="0">
                <a:latin typeface="Arial" panose="020B0604020202020204"/>
                <a:cs typeface="Arial" panose="020B0604020202020204"/>
              </a:rPr>
              <a:t>4*n</a:t>
            </a:r>
            <a:r>
              <a:rPr sz="750" spc="-10" dirty="0">
                <a:latin typeface="Arial" panose="020B0604020202020204"/>
                <a:cs typeface="Arial" panose="020B0604020202020204"/>
              </a:rPr>
              <a:t> a[t15]</a:t>
            </a:r>
            <a:r>
              <a:rPr sz="750" dirty="0">
                <a:latin typeface="Arial" panose="020B0604020202020204"/>
                <a:cs typeface="Arial" panose="020B0604020202020204"/>
              </a:rPr>
              <a:t>	=</a:t>
            </a:r>
            <a:r>
              <a:rPr sz="750" spc="235" dirty="0">
                <a:latin typeface="Arial" panose="020B0604020202020204"/>
                <a:cs typeface="Arial" panose="020B0604020202020204"/>
              </a:rPr>
              <a:t> </a:t>
            </a:r>
            <a:r>
              <a:rPr sz="750" spc="-50" dirty="0">
                <a:latin typeface="Arial" panose="020B0604020202020204"/>
                <a:cs typeface="Arial" panose="020B0604020202020204"/>
              </a:rPr>
              <a:t>x</a:t>
            </a:r>
            <a:endParaRPr sz="7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2429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Basic</a:t>
            </a:r>
            <a:r>
              <a:rPr sz="14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blocks</a:t>
            </a:r>
            <a:r>
              <a:rPr sz="14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4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quick</a:t>
            </a:r>
            <a:r>
              <a:rPr sz="14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8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sort:</a:t>
            </a:r>
            <a:r>
              <a:rPr sz="1400" b="1" spc="4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400" b="1" spc="2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8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try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068" y="921849"/>
            <a:ext cx="4206060" cy="1932972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8373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400" b="1" spc="3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02" y="1006814"/>
            <a:ext cx="3855998" cy="174695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8373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400" b="1" spc="3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480" y="1023741"/>
            <a:ext cx="3855999" cy="174695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83730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Local</a:t>
            </a:r>
            <a:r>
              <a:rPr sz="1400" b="1" spc="3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9022" y="974844"/>
            <a:ext cx="3855996" cy="174695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715" y="914647"/>
            <a:ext cx="4206075" cy="193270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944" y="909476"/>
            <a:ext cx="4208676" cy="193269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172" y="901013"/>
            <a:ext cx="4206075" cy="1930349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217" y="892074"/>
            <a:ext cx="4206333" cy="193270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544" y="744880"/>
            <a:ext cx="4469396" cy="22007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49" y="901957"/>
            <a:ext cx="4206075" cy="193269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257" y="935808"/>
            <a:ext cx="4206075" cy="193034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8449" y="924054"/>
            <a:ext cx="4206075" cy="1932695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0768" y="868558"/>
            <a:ext cx="4206075" cy="193270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00" y="182191"/>
            <a:ext cx="4419498" cy="430530"/>
          </a:xfrm>
        </p:spPr>
        <p:txBody>
          <a:bodyPr/>
          <a:p>
            <a:r>
              <a:rPr lang="en-US" altLang="en-US"/>
              <a:t>Lec-29: What is Basic Block &amp; Flow Graph in Compiler | Partition Algorithm in Basic Bloc</a:t>
            </a:r>
            <a:endParaRPr lang="en-US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9_ What is Basic Block &amp; Flow Graph in Compiler _ Partition Algorithm in Basic Block - 0-2-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73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39497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Subexpression</a:t>
            </a:r>
            <a:r>
              <a:rPr sz="1400" b="1" spc="39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715" y="925927"/>
            <a:ext cx="4206075" cy="193035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65671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Copy</a:t>
            </a:r>
            <a:r>
              <a:rPr sz="1400" b="1" spc="20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Propagation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1069" y="1421828"/>
            <a:ext cx="3397778" cy="88876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656714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Copy</a:t>
            </a:r>
            <a:r>
              <a:rPr sz="1400" b="1" spc="20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Propagation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3962" y="1397569"/>
            <a:ext cx="1254125" cy="32004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095"/>
              </a:lnSpc>
            </a:pPr>
            <a:r>
              <a:rPr sz="1000" spc="1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+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52705">
              <a:lnSpc>
                <a:spcPts val="1195"/>
              </a:lnSpc>
            </a:pPr>
            <a:r>
              <a:rPr sz="1000" dirty="0"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000" spc="14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14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3820" y="1366678"/>
            <a:ext cx="2266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25" dirty="0">
                <a:latin typeface="Bookman Old Style" panose="02050604050505020204"/>
                <a:cs typeface="Bookman Old Style" panose="02050604050505020204"/>
              </a:rPr>
              <a:t>B1: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7028" y="1397569"/>
            <a:ext cx="1254125" cy="32004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2705">
              <a:lnSpc>
                <a:spcPts val="1095"/>
              </a:lnSpc>
            </a:pPr>
            <a:r>
              <a:rPr sz="1000" spc="1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d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+</a:t>
            </a:r>
            <a:r>
              <a:rPr sz="1000" spc="14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5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52705">
              <a:lnSpc>
                <a:spcPts val="1195"/>
              </a:lnSpc>
            </a:pPr>
            <a:r>
              <a:rPr sz="1000" dirty="0">
                <a:latin typeface="Bookman Old Style" panose="02050604050505020204"/>
                <a:cs typeface="Bookman Old Style" panose="02050604050505020204"/>
              </a:rPr>
              <a:t>b</a:t>
            </a:r>
            <a:r>
              <a:rPr sz="1000" spc="120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120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9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46886" y="1366678"/>
            <a:ext cx="2266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25" dirty="0">
                <a:latin typeface="Bookman Old Style" panose="02050604050505020204"/>
                <a:cs typeface="Bookman Old Style" panose="02050604050505020204"/>
              </a:rPr>
              <a:t>B2: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30499" y="2111755"/>
            <a:ext cx="1254125" cy="167005"/>
          </a:xfrm>
          <a:custGeom>
            <a:avLst/>
            <a:gdLst/>
            <a:ahLst/>
            <a:cxnLst/>
            <a:rect l="l" t="t" r="r" b="b"/>
            <a:pathLst>
              <a:path w="1254125" h="167005">
                <a:moveTo>
                  <a:pt x="0" y="166483"/>
                </a:moveTo>
                <a:lnTo>
                  <a:pt x="1254121" y="166483"/>
                </a:lnTo>
                <a:lnTo>
                  <a:pt x="1254121" y="0"/>
                </a:lnTo>
                <a:lnTo>
                  <a:pt x="0" y="0"/>
                </a:lnTo>
                <a:lnTo>
                  <a:pt x="0" y="166483"/>
                </a:lnTo>
                <a:close/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290358" y="2083585"/>
            <a:ext cx="64135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latin typeface="Bookman Old Style" panose="02050604050505020204"/>
                <a:cs typeface="Bookman Old Style" panose="02050604050505020204"/>
              </a:rPr>
              <a:t>B3:</a:t>
            </a:r>
            <a:r>
              <a:rPr sz="1000" spc="23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Bookman Old Style" panose="02050604050505020204"/>
                <a:cs typeface="Bookman Old Style" panose="02050604050505020204"/>
              </a:rPr>
              <a:t>c</a:t>
            </a:r>
            <a:r>
              <a:rPr sz="1000" spc="150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145" dirty="0"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00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37919" y="1714497"/>
            <a:ext cx="1439545" cy="400050"/>
            <a:chOff x="1437919" y="1714497"/>
            <a:chExt cx="1439545" cy="400050"/>
          </a:xfrm>
        </p:grpSpPr>
        <p:sp>
          <p:nvSpPr>
            <p:cNvPr id="12" name="object 12"/>
            <p:cNvSpPr/>
            <p:nvPr/>
          </p:nvSpPr>
          <p:spPr>
            <a:xfrm>
              <a:off x="1440470" y="1717048"/>
              <a:ext cx="592455" cy="394970"/>
            </a:xfrm>
            <a:custGeom>
              <a:avLst/>
              <a:gdLst/>
              <a:ahLst/>
              <a:cxnLst/>
              <a:rect l="l" t="t" r="r" b="b"/>
              <a:pathLst>
                <a:path w="592455" h="394969">
                  <a:moveTo>
                    <a:pt x="0" y="0"/>
                  </a:moveTo>
                  <a:lnTo>
                    <a:pt x="622" y="364"/>
                  </a:lnTo>
                </a:path>
                <a:path w="592455" h="394969">
                  <a:moveTo>
                    <a:pt x="0" y="0"/>
                  </a:moveTo>
                  <a:lnTo>
                    <a:pt x="592314" y="394715"/>
                  </a:lnTo>
                </a:path>
                <a:path w="592455" h="394969">
                  <a:moveTo>
                    <a:pt x="591691" y="394227"/>
                  </a:moveTo>
                  <a:lnTo>
                    <a:pt x="592314" y="394715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871938" y="1714497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0" y="2551"/>
                  </a:moveTo>
                  <a:lnTo>
                    <a:pt x="747" y="747"/>
                  </a:lnTo>
                  <a:lnTo>
                    <a:pt x="2551" y="0"/>
                  </a:lnTo>
                  <a:lnTo>
                    <a:pt x="4355" y="747"/>
                  </a:lnTo>
                  <a:lnTo>
                    <a:pt x="5102" y="2551"/>
                  </a:lnTo>
                  <a:lnTo>
                    <a:pt x="4355" y="4355"/>
                  </a:lnTo>
                  <a:lnTo>
                    <a:pt x="2551" y="5102"/>
                  </a:lnTo>
                  <a:lnTo>
                    <a:pt x="747" y="4355"/>
                  </a:lnTo>
                  <a:lnTo>
                    <a:pt x="0" y="2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82416" y="1717048"/>
              <a:ext cx="592455" cy="394970"/>
            </a:xfrm>
            <a:custGeom>
              <a:avLst/>
              <a:gdLst/>
              <a:ahLst/>
              <a:cxnLst/>
              <a:rect l="l" t="t" r="r" b="b"/>
              <a:pathLst>
                <a:path w="592455" h="394969">
                  <a:moveTo>
                    <a:pt x="592073" y="0"/>
                  </a:moveTo>
                  <a:lnTo>
                    <a:pt x="0" y="394715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79864" y="2109213"/>
              <a:ext cx="5715" cy="5715"/>
            </a:xfrm>
            <a:custGeom>
              <a:avLst/>
              <a:gdLst/>
              <a:ahLst/>
              <a:cxnLst/>
              <a:rect l="l" t="t" r="r" b="b"/>
              <a:pathLst>
                <a:path w="5714" h="5714">
                  <a:moveTo>
                    <a:pt x="0" y="2551"/>
                  </a:moveTo>
                  <a:lnTo>
                    <a:pt x="747" y="747"/>
                  </a:lnTo>
                  <a:lnTo>
                    <a:pt x="2551" y="0"/>
                  </a:lnTo>
                  <a:lnTo>
                    <a:pt x="4355" y="747"/>
                  </a:lnTo>
                  <a:lnTo>
                    <a:pt x="5102" y="2551"/>
                  </a:lnTo>
                  <a:lnTo>
                    <a:pt x="4355" y="4355"/>
                  </a:lnTo>
                  <a:lnTo>
                    <a:pt x="2551" y="5102"/>
                  </a:lnTo>
                  <a:lnTo>
                    <a:pt x="747" y="4355"/>
                  </a:lnTo>
                  <a:lnTo>
                    <a:pt x="0" y="25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20764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6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Dead-</a:t>
            </a:r>
            <a:r>
              <a:rPr sz="1400" b="1" spc="5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400" b="1" spc="20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45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Elimination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1842" y="1519718"/>
            <a:ext cx="1024890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indent="2921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if (debug)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print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debug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295" dirty="0">
                <a:latin typeface="Palatino Linotype" panose="02040502050505030304"/>
                <a:cs typeface="Palatino Linotype" panose="02040502050505030304"/>
              </a:rPr>
              <a:t>=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FALSE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2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20777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400" b="1" spc="20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50" dirty="0">
                <a:solidFill>
                  <a:srgbClr val="00688A"/>
                </a:solidFill>
                <a:latin typeface="Palatino Linotype" panose="02040502050505030304"/>
                <a:cs typeface="Palatino Linotype" panose="02040502050505030304"/>
              </a:rPr>
              <a:t>Motion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59" y="1316227"/>
            <a:ext cx="4236639" cy="8629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7028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Global</a:t>
            </a:r>
            <a:r>
              <a:rPr sz="600" b="1" spc="1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Optimization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60" dirty="0"/>
              <a:t>Summary</a:t>
            </a:r>
            <a:endParaRPr spc="6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69834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13915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957984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1165" y="2202053"/>
            <a:ext cx="65201" cy="6520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5844" y="1132507"/>
            <a:ext cx="2679065" cy="117792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Reduce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redundancy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but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preserve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semantics!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33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Global</a:t>
            </a:r>
            <a:r>
              <a:rPr sz="1100" spc="-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Common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 Subexpressions.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953135">
              <a:lnSpc>
                <a:spcPct val="146000"/>
              </a:lnSpc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Copy</a:t>
            </a:r>
            <a:r>
              <a:rPr sz="1100" spc="-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Propagation.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Dead-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Elimination.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Motion.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00688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cap="small" spc="125" dirty="0">
                <a:latin typeface="Georgia" panose="02040502050405020303"/>
                <a:cs typeface="Georgia" panose="02040502050405020303"/>
              </a:rPr>
              <a:t>cs</a:t>
            </a:r>
            <a:r>
              <a:rPr b="1" spc="125" dirty="0">
                <a:latin typeface="Georgia" panose="02040502050405020303"/>
                <a:cs typeface="Georgia" panose="02040502050405020303"/>
              </a:rPr>
              <a:t>E,</a:t>
            </a:r>
            <a:r>
              <a:rPr b="1" spc="110" dirty="0">
                <a:latin typeface="Georgia" panose="02040502050405020303"/>
                <a:cs typeface="Georgia" panose="02040502050405020303"/>
              </a:rPr>
              <a:t> </a:t>
            </a:r>
            <a:r>
              <a:rPr b="1" cap="small" spc="55" dirty="0">
                <a:latin typeface="Georgia" panose="02040502050405020303"/>
                <a:cs typeface="Georgia" panose="02040502050405020303"/>
              </a:rPr>
              <a:t>c</a:t>
            </a:r>
            <a:r>
              <a:rPr b="1" spc="55" dirty="0">
                <a:latin typeface="Georgia" panose="02040502050405020303"/>
                <a:cs typeface="Georgia" panose="02040502050405020303"/>
              </a:rPr>
              <a:t>U</a:t>
            </a:r>
            <a:endParaRPr b="1" spc="55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21921"/>
            <a:ext cx="556895" cy="13144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sz="60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O</a:t>
            </a:r>
            <a:r>
              <a:rPr sz="600" cap="small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ptimizations</a:t>
            </a:r>
            <a:endParaRPr sz="6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0" dirty="0"/>
            </a:fld>
            <a:endParaRPr spc="40" dirty="0"/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(1508) Lec-29_ What is Basic Block &amp; Flow Graph in Compiler _ Partition Algorithm in Basic Block - 0-2-09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5314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8344</Words>
  <Application>WPS Presentation</Application>
  <PresentationFormat>On-screen Show (4:3)</PresentationFormat>
  <Paragraphs>766</Paragraphs>
  <Slides>85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105" baseType="lpstr">
      <vt:lpstr>Arial</vt:lpstr>
      <vt:lpstr>SimSun</vt:lpstr>
      <vt:lpstr>Wingdings</vt:lpstr>
      <vt:lpstr>Palatino Linotype</vt:lpstr>
      <vt:lpstr>Georgia</vt:lpstr>
      <vt:lpstr>Microsoft YaHei</vt:lpstr>
      <vt:lpstr>Arial Unicode MS</vt:lpstr>
      <vt:lpstr>Calibri</vt:lpstr>
      <vt:lpstr>Comic Sans MS</vt:lpstr>
      <vt:lpstr>Bookman Old Style</vt:lpstr>
      <vt:lpstr>Garamond</vt:lpstr>
      <vt:lpstr>Verdana</vt:lpstr>
      <vt:lpstr>Trebuchet MS</vt:lpstr>
      <vt:lpstr>Century</vt:lpstr>
      <vt:lpstr>Courier New</vt:lpstr>
      <vt:lpstr>Segoe UI Symbol</vt:lpstr>
      <vt:lpstr>Copperplate Gothic Bold</vt:lpstr>
      <vt:lpstr>Times New Roman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Lec-28: What is Control Flow Graph | Basic Blocks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Optimizations</vt:lpstr>
      <vt:lpstr>Source Program</vt:lpstr>
      <vt:lpstr>PowerPoint 演示文稿</vt:lpstr>
      <vt:lpstr>Optimizations</vt:lpstr>
      <vt:lpstr>PowerPoint 演示文稿</vt:lpstr>
      <vt:lpstr>DAG for basic blocks</vt:lpstr>
      <vt:lpstr>DAG for basic blocks</vt:lpstr>
      <vt:lpstr>DAG for basic blocks</vt:lpstr>
      <vt:lpstr>DAG for basic blocks</vt:lpstr>
      <vt:lpstr>DAG optimization uses</vt:lpstr>
      <vt:lpstr>Local common subexpressions</vt:lpstr>
      <vt:lpstr>Local common subexpressions</vt:lpstr>
      <vt:lpstr>Local common subexpressions</vt:lpstr>
      <vt:lpstr>Local common subexpressions</vt:lpstr>
      <vt:lpstr>Dead code elimination</vt:lpstr>
      <vt:lpstr>Dead code elimination</vt:lpstr>
      <vt:lpstr>Algebraic Identities</vt:lpstr>
      <vt:lpstr>Algebraic Identities</vt:lpstr>
      <vt:lpstr>Algebraic Identities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Array References</vt:lpstr>
      <vt:lpstr>Array References</vt:lpstr>
      <vt:lpstr>PowerPoint 演示文稿</vt:lpstr>
      <vt:lpstr>PowerPoint 演示文稿</vt:lpstr>
      <vt:lpstr>Remarks</vt:lpstr>
      <vt:lpstr>PowerPoint 演示文稿</vt:lpstr>
      <vt:lpstr>PowerPoint 演示文稿</vt:lpstr>
      <vt:lpstr>Three-address code for fragments of qsort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Lec-28: What is Control Flow Graph | Basic Blocks</dc:title>
  <dc:creator>Rokan Uddin Faruqui </dc:creator>
  <cp:lastModifiedBy>Sharifunnaher Snigdha</cp:lastModifiedBy>
  <cp:revision>10</cp:revision>
  <dcterms:created xsi:type="dcterms:W3CDTF">2025-12-02T20:05:00Z</dcterms:created>
  <dcterms:modified xsi:type="dcterms:W3CDTF">2025-12-02T21:43:18Z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2020-11-30T12:00:00Z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2025-12-02T12:00:00Z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ICV">
    <vt:lpwstr>99DD1C964C4B4B36A686A4CF342B82AD_12</vt:lpwstr>
  </property>
  <property fmtid="{D5CDD505-2E9C-101B-9397-08002B2CF9AE}" pid="7" name="KSOProductBuildVer">
    <vt:lpwstr>1033-12.2.0.23155</vt:lpwstr>
  </property>
</Properties>
</file>